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slides/_rels/slide28.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media/image20.jpeg" ContentType="image/jpeg"/>
  <Override PartName="/ppt/media/image19.jpeg" ContentType="image/jpeg"/>
  <Override PartName="/ppt/media/image18.jpeg" ContentType="image/jpeg"/>
  <Override PartName="/ppt/media/image3.png" ContentType="image/png"/>
  <Override PartName="/ppt/media/image17.jpeg" ContentType="image/jpeg"/>
  <Override PartName="/ppt/media/image16.jpeg" ContentType="image/jpeg"/>
  <Override PartName="/ppt/media/image12.jpeg" ContentType="image/jpeg"/>
  <Override PartName="/ppt/media/image9.jpeg" ContentType="image/jpeg"/>
  <Override PartName="/ppt/media/image11.jpeg" ContentType="image/jpeg"/>
  <Override PartName="/ppt/media/image5.png" ContentType="image/png"/>
  <Override PartName="/ppt/media/image10.jpeg" ContentType="image/jpeg"/>
  <Override PartName="/ppt/media/image15.jpeg" ContentType="image/jpeg"/>
  <Override PartName="/ppt/media/image14.jpeg" ContentType="image/jpeg"/>
  <Override PartName="/ppt/media/image8.png" ContentType="image/png"/>
  <Override PartName="/ppt/media/image7.jpeg" ContentType="image/jpeg"/>
  <Override PartName="/ppt/media/image6.png" ContentType="image/png"/>
  <Override PartName="/ppt/media/image4.png" ContentType="image/png"/>
  <Override PartName="/ppt/media/image13.jpeg" ContentType="image/jpeg"/>
  <Override PartName="/ppt/media/image2.png" ContentType="image/png"/>
  <Override PartName="/ppt/media/image1.png" ContentType="image/pn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
</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Φυλλο</c:v>
                </c:pt>
              </c:strCache>
            </c:strRef>
          </c:tx>
          <c:spPr>
            <a:solidFill>
              <a:srgbClr val="ceb966"/>
            </a:solidFill>
            <a:ln>
              <a:noFill/>
            </a:ln>
          </c:spPr>
          <c:explosion val="0"/>
          <c:dPt>
            <c:idx val="0"/>
            <c:spPr>
              <a:solidFill>
                <a:srgbClr val="ceb966"/>
              </a:solidFill>
              <a:ln>
                <a:noFill/>
              </a:ln>
            </c:spPr>
          </c:dPt>
          <c:dPt>
            <c:idx val="1"/>
            <c:spPr>
              <a:solidFill>
                <a:srgbClr val="9cb084"/>
              </a:solidFill>
              <a:ln>
                <a:noFill/>
              </a:ln>
            </c:spPr>
          </c:dPt>
          <c:dLbls>
            <c:dLbl>
              <c:idx val="0"/>
              <c:showLegendKey val="0"/>
              <c:showVal val="0"/>
              <c:showCatName val="0"/>
              <c:showSerName val="0"/>
              <c:showPercent val="0"/>
            </c:dLbl>
            <c:dLbl>
              <c:idx val="1"/>
              <c:showLegendKey val="0"/>
              <c:showVal val="0"/>
              <c:showCatName val="0"/>
              <c:showSerName val="0"/>
              <c:showPercent val="0"/>
            </c:dLbl>
            <c:showLegendKey val="0"/>
            <c:showVal val="0"/>
            <c:showCatName val="0"/>
            <c:showSerName val="0"/>
            <c:showPercent val="0"/>
          </c:dLbls>
          <c:cat>
            <c:strRef>
              <c:f>categories</c:f>
              <c:strCache>
                <c:ptCount val="2"/>
                <c:pt idx="0">
                  <c:v>Γυναίκα</c:v>
                </c:pt>
                <c:pt idx="1">
                  <c:v>Άντρας</c:v>
                </c:pt>
              </c:strCache>
            </c:strRef>
          </c:cat>
          <c:val>
            <c:numRef>
              <c:f>0</c:f>
              <c:numCache>
                <c:formatCode>General</c:formatCode>
                <c:ptCount val="2"/>
                <c:pt idx="0">
                  <c:v>57</c:v>
                </c:pt>
                <c:pt idx="1">
                  <c:v>43</c:v>
                </c:pt>
              </c:numCache>
            </c:numRef>
          </c:val>
        </c:ser>
        <c:firstSliceAng val="0"/>
      </c:pieChart>
      <c:spPr>
        <a:solidFill>
          <a:srgbClr val="000000"/>
        </a:solidFill>
        <a:ln>
          <a:noFill/>
        </a:ln>
      </c:spPr>
    </c:plotArea>
    <c:legend>
      <c:legendPos val="r"/>
      <c:overlay val="0"/>
      <c:spPr>
        <a:noFill/>
        <a:ln>
          <a:noFill/>
        </a:ln>
      </c:spPr>
    </c:legend>
    <c:plotVisOnly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chart>
    <c:view3D>
      <c:rotX val="30"/>
      <c:rotY val="0"/>
      <c:rAngAx val="0"/>
      <c:perspective val="30"/>
    </c:view3D>
    <c:floor>
      <c:spPr>
        <a:solidFill>
          <a:srgbClr val="d9d9d9"/>
        </a:solidFill>
        <a:ln>
          <a:noFill/>
        </a:ln>
      </c:spPr>
    </c:floor>
    <c:backWall>
      <c:spPr>
        <a:solidFill>
          <a:srgbClr val="d9d9d9"/>
        </a:solidFill>
        <a:ln>
          <a:noFill/>
        </a:ln>
      </c:spPr>
    </c:backWall>
    <c:plotArea>
      <c:layout/>
      <c:pie3DChart>
        <c:varyColors val="1"/>
        <c:ser>
          <c:idx val="0"/>
          <c:order val="0"/>
          <c:tx>
            <c:strRef>
              <c:f>label 0</c:f>
              <c:strCache>
                <c:ptCount val="1"/>
                <c:pt idx="0">
                  <c:v>ΗΛΙΚΙΑ</c:v>
                </c:pt>
              </c:strCache>
            </c:strRef>
          </c:tx>
          <c:spPr>
            <a:solidFill>
              <a:srgbClr val="ceb966"/>
            </a:solidFill>
            <a:ln>
              <a:noFill/>
            </a:ln>
          </c:spPr>
          <c:explosion val="0"/>
          <c:dPt>
            <c:idx val="0"/>
            <c:spPr>
              <a:solidFill>
                <a:srgbClr val="ceb966"/>
              </a:solidFill>
              <a:ln>
                <a:noFill/>
              </a:ln>
            </c:spPr>
          </c:dPt>
          <c:dPt>
            <c:idx val="1"/>
            <c:spPr>
              <a:solidFill>
                <a:srgbClr val="9cb084"/>
              </a:solidFill>
              <a:ln>
                <a:noFill/>
              </a:ln>
            </c:spPr>
          </c:dPt>
          <c:dPt>
            <c:idx val="2"/>
            <c:spPr>
              <a:solidFill>
                <a:srgbClr val="6bb1c9"/>
              </a:solidFill>
              <a:ln>
                <a:noFill/>
              </a:ln>
            </c:spPr>
          </c:dPt>
          <c:dPt>
            <c:idx val="3"/>
            <c:spPr>
              <a:solidFill>
                <a:srgbClr val="6585cf"/>
              </a:solidFill>
              <a:ln>
                <a:noFill/>
              </a:ln>
            </c:spPr>
          </c:dPt>
          <c:dPt>
            <c:idx val="4"/>
            <c:spPr>
              <a:solidFill>
                <a:srgbClr val="7e6bc9"/>
              </a:solidFill>
              <a:ln>
                <a:noFill/>
              </a:ln>
            </c:spPr>
          </c:dPt>
          <c:dPt>
            <c:idx val="5"/>
            <c:spPr>
              <a:solidFill>
                <a:srgbClr val="a379bb"/>
              </a:solidFill>
              <a:ln>
                <a:noFill/>
              </a:ln>
            </c:spPr>
          </c:dPt>
          <c:dLbls>
            <c:dLbl>
              <c:idx val="0"/>
              <c:showLegendKey val="0"/>
              <c:showVal val="0"/>
              <c:showCatName val="0"/>
              <c:showSerName val="0"/>
              <c:showPercent val="0"/>
            </c:dLbl>
            <c:dLbl>
              <c:idx val="1"/>
              <c:showLegendKey val="0"/>
              <c:showVal val="0"/>
              <c:showCatName val="0"/>
              <c:showSerName val="0"/>
              <c:showPercent val="0"/>
            </c:dLbl>
            <c:dLbl>
              <c:idx val="2"/>
              <c:showLegendKey val="0"/>
              <c:showVal val="0"/>
              <c:showCatName val="0"/>
              <c:showSerName val="0"/>
              <c:showPercent val="0"/>
            </c:dLbl>
            <c:dLbl>
              <c:idx val="3"/>
              <c:showLegendKey val="0"/>
              <c:showVal val="0"/>
              <c:showCatName val="0"/>
              <c:showSerName val="0"/>
              <c:showPercent val="0"/>
            </c:dLbl>
            <c:dLbl>
              <c:idx val="4"/>
              <c:showLegendKey val="0"/>
              <c:showVal val="0"/>
              <c:showCatName val="0"/>
              <c:showSerName val="0"/>
              <c:showPercent val="0"/>
            </c:dLbl>
            <c:dLbl>
              <c:idx val="5"/>
              <c:showLegendKey val="0"/>
              <c:showVal val="0"/>
              <c:showCatName val="0"/>
              <c:showSerName val="0"/>
              <c:showPercent val="0"/>
            </c:dLbl>
            <c:showLegendKey val="0"/>
            <c:showVal val="0"/>
            <c:showCatName val="0"/>
            <c:showSerName val="0"/>
            <c:showPercent val="0"/>
          </c:dLbls>
          <c:cat>
            <c:strRef>
              <c:f>categories</c:f>
              <c:strCache>
                <c:ptCount val="6"/>
                <c:pt idx="0">
                  <c:v>15</c:v>
                </c:pt>
                <c:pt idx="1">
                  <c:v>16</c:v>
                </c:pt>
                <c:pt idx="2">
                  <c:v>17</c:v>
                </c:pt>
                <c:pt idx="3">
                  <c:v>18</c:v>
                </c:pt>
                <c:pt idx="4">
                  <c:v>19</c:v>
                </c:pt>
                <c:pt idx="5">
                  <c:v>TIPOTA </c:v>
                </c:pt>
              </c:strCache>
            </c:strRef>
          </c:cat>
          <c:val>
            <c:numRef>
              <c:f>0</c:f>
              <c:numCache>
                <c:formatCode>General</c:formatCode>
                <c:ptCount val="6"/>
                <c:pt idx="0">
                  <c:v>9</c:v>
                </c:pt>
                <c:pt idx="1">
                  <c:v>29</c:v>
                </c:pt>
                <c:pt idx="2">
                  <c:v>34</c:v>
                </c:pt>
                <c:pt idx="3">
                  <c:v>14</c:v>
                </c:pt>
                <c:pt idx="4">
                  <c:v>4</c:v>
                </c:pt>
                <c:pt idx="5">
                  <c:v>10</c:v>
                </c:pt>
              </c:numCache>
            </c:numRef>
          </c:val>
        </c:ser>
      </c:pie3DChart>
      <c:spPr>
        <a:solidFill>
          <a:srgbClr val="d9d9d9"/>
        </a:solidFill>
        <a:ln>
          <a:noFill/>
        </a:ln>
      </c:spPr>
    </c:plotArea>
    <c:legend>
      <c:legendPos val="r"/>
      <c:overlay val="0"/>
      <c:spPr>
        <a:noFill/>
        <a:ln>
          <a:noFill/>
        </a:ln>
      </c:spPr>
    </c:legend>
    <c:plotVisOnly val="1"/>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EΠΑΓΓΕΛΜΑ</c:v>
                </c:pt>
              </c:strCache>
            </c:strRef>
          </c:tx>
          <c:spPr>
            <a:solidFill>
              <a:srgbClr val="ceb966"/>
            </a:solidFill>
            <a:ln>
              <a:noFill/>
            </a:ln>
          </c:spPr>
          <c:explosion val="0"/>
          <c:dPt>
            <c:idx val="0"/>
            <c:spPr>
              <a:solidFill>
                <a:srgbClr val="b7a45a"/>
              </a:solidFill>
              <a:ln>
                <a:noFill/>
              </a:ln>
            </c:spPr>
          </c:dPt>
          <c:dPt>
            <c:idx val="1"/>
            <c:spPr>
              <a:solidFill>
                <a:srgbClr val="8a9c75"/>
              </a:solidFill>
              <a:ln>
                <a:noFill/>
              </a:ln>
            </c:spPr>
          </c:dPt>
          <c:dPt>
            <c:idx val="2"/>
            <c:spPr>
              <a:solidFill>
                <a:srgbClr val="5f9db3"/>
              </a:solidFill>
              <a:ln>
                <a:noFill/>
              </a:ln>
            </c:spPr>
          </c:dPt>
          <c:dPt>
            <c:idx val="3"/>
            <c:spPr>
              <a:solidFill>
                <a:srgbClr val="5976b8"/>
              </a:solidFill>
              <a:ln>
                <a:noFill/>
              </a:ln>
            </c:spPr>
          </c:dPt>
          <c:dPt>
            <c:idx val="4"/>
            <c:spPr>
              <a:solidFill>
                <a:srgbClr val="705fb3"/>
              </a:solidFill>
              <a:ln>
                <a:noFill/>
              </a:ln>
            </c:spPr>
          </c:dPt>
          <c:dPt>
            <c:idx val="5"/>
            <c:spPr>
              <a:solidFill>
                <a:srgbClr val="916ba6"/>
              </a:solidFill>
              <a:ln>
                <a:noFill/>
              </a:ln>
            </c:spPr>
          </c:dPt>
          <c:dPt>
            <c:idx val="6"/>
            <c:spPr>
              <a:solidFill>
                <a:srgbClr val="dacc9c"/>
              </a:solidFill>
              <a:ln>
                <a:noFill/>
              </a:ln>
            </c:spPr>
          </c:dPt>
          <c:dLbls>
            <c:dLbl>
              <c:idx val="0"/>
              <c:showLegendKey val="0"/>
              <c:showVal val="0"/>
              <c:showCatName val="0"/>
              <c:showSerName val="0"/>
              <c:showPercent val="0"/>
            </c:dLbl>
            <c:dLbl>
              <c:idx val="1"/>
              <c:showLegendKey val="0"/>
              <c:showVal val="0"/>
              <c:showCatName val="0"/>
              <c:showSerName val="0"/>
              <c:showPercent val="0"/>
            </c:dLbl>
            <c:dLbl>
              <c:idx val="2"/>
              <c:showLegendKey val="0"/>
              <c:showVal val="0"/>
              <c:showCatName val="0"/>
              <c:showSerName val="0"/>
              <c:showPercent val="0"/>
            </c:dLbl>
            <c:dLbl>
              <c:idx val="3"/>
              <c:showLegendKey val="0"/>
              <c:showVal val="0"/>
              <c:showCatName val="0"/>
              <c:showSerName val="0"/>
              <c:showPercent val="0"/>
            </c:dLbl>
            <c:dLbl>
              <c:idx val="4"/>
              <c:showLegendKey val="0"/>
              <c:showVal val="0"/>
              <c:showCatName val="0"/>
              <c:showSerName val="0"/>
              <c:showPercent val="0"/>
            </c:dLbl>
            <c:dLbl>
              <c:idx val="5"/>
              <c:showLegendKey val="0"/>
              <c:showVal val="0"/>
              <c:showCatName val="0"/>
              <c:showSerName val="0"/>
              <c:showPercent val="0"/>
            </c:dLbl>
            <c:dLbl>
              <c:idx val="6"/>
              <c:showLegendKey val="0"/>
              <c:showVal val="0"/>
              <c:showCatName val="0"/>
              <c:showSerName val="0"/>
              <c:showPercent val="0"/>
            </c:dLbl>
            <c:showLegendKey val="0"/>
            <c:showVal val="0"/>
            <c:showCatName val="0"/>
            <c:showSerName val="0"/>
            <c:showPercent val="0"/>
          </c:dLbls>
          <c:cat>
            <c:strRef>
              <c:f>categories</c:f>
              <c:strCache>
                <c:ptCount val="7"/>
                <c:pt idx="0">
                  <c:v>Μαθητής </c:v>
                </c:pt>
                <c:pt idx="1">
                  <c:v>Φοιτητης</c:v>
                </c:pt>
                <c:pt idx="2">
                  <c:v>Δημ.Υπάλληλος</c:v>
                </c:pt>
                <c:pt idx="3">
                  <c:v>Ιδ.Υπάλληλος</c:v>
                </c:pt>
                <c:pt idx="4">
                  <c:v>Ελ.Επαγγελματίας </c:v>
                </c:pt>
                <c:pt idx="5">
                  <c:v>Άνεργος</c:v>
                </c:pt>
                <c:pt idx="6">
                  <c:v>Τίποτα </c:v>
                </c:pt>
              </c:strCache>
            </c:strRef>
          </c:cat>
          <c:val>
            <c:numRef>
              <c:f>0</c:f>
              <c:numCache>
                <c:formatCode>General</c:formatCode>
                <c:ptCount val="7"/>
                <c:pt idx="0">
                  <c:v>92</c:v>
                </c:pt>
                <c:pt idx="1">
                  <c:v>1</c:v>
                </c:pt>
                <c:pt idx="2">
                  <c:v>1</c:v>
                </c:pt>
                <c:pt idx="3">
                  <c:v>0</c:v>
                </c:pt>
                <c:pt idx="4">
                  <c:v>2</c:v>
                </c:pt>
                <c:pt idx="5">
                  <c:v>1</c:v>
                </c:pt>
                <c:pt idx="6">
                  <c:v>3</c:v>
                </c:pt>
              </c:numCache>
            </c:numRef>
          </c:val>
        </c:ser>
        <c:firstSliceAng val="0"/>
      </c:pieChart>
      <c:spPr>
        <a:solidFill>
          <a:srgbClr val="000000"/>
        </a:solidFill>
        <a:ln>
          <a:noFill/>
        </a:ln>
      </c:spPr>
    </c:plotArea>
    <c:legend>
      <c:legendPos val="r"/>
      <c:overlay val="0"/>
      <c:spPr>
        <a:noFill/>
        <a:ln>
          <a:noFill/>
        </a:ln>
      </c:spPr>
    </c:legend>
    <c:plotVisOnly val="1"/>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doughnutChart>
        <c:ser>
          <c:idx val="0"/>
          <c:order val="0"/>
          <c:tx>
            <c:strRef>
              <c:f>label 0</c:f>
              <c:strCache>
                <c:ptCount val="1"/>
                <c:pt idx="0">
                  <c:v>Μορφές Εκμετάλλευσης </c:v>
                </c:pt>
              </c:strCache>
            </c:strRef>
          </c:tx>
          <c:spPr>
            <a:solidFill>
              <a:srgbClr val="ceb966"/>
            </a:solidFill>
            <a:ln>
              <a:noFill/>
            </a:ln>
          </c:spPr>
          <c:explosion val="25"/>
          <c:dPt>
            <c:idx val="0"/>
            <c:spPr>
              <a:solidFill>
                <a:srgbClr val="ceb966"/>
              </a:solidFill>
              <a:ln>
                <a:noFill/>
              </a:ln>
            </c:spPr>
          </c:dPt>
          <c:dPt>
            <c:idx val="1"/>
            <c:spPr>
              <a:solidFill>
                <a:srgbClr val="9cb084"/>
              </a:solidFill>
              <a:ln>
                <a:noFill/>
              </a:ln>
            </c:spPr>
          </c:dPt>
          <c:dPt>
            <c:idx val="2"/>
            <c:spPr>
              <a:solidFill>
                <a:srgbClr val="6bb1c9"/>
              </a:solidFill>
              <a:ln>
                <a:noFill/>
              </a:ln>
            </c:spPr>
          </c:dPt>
          <c:dPt>
            <c:idx val="3"/>
            <c:spPr>
              <a:solidFill>
                <a:srgbClr val="6585cf"/>
              </a:solidFill>
              <a:ln>
                <a:noFill/>
              </a:ln>
            </c:spPr>
          </c:dPt>
          <c:dPt>
            <c:idx val="4"/>
            <c:spPr>
              <a:solidFill>
                <a:srgbClr val="7e6bc9"/>
              </a:solidFill>
              <a:ln>
                <a:noFill/>
              </a:ln>
            </c:spPr>
          </c:dPt>
          <c:dPt>
            <c:idx val="5"/>
            <c:spPr>
              <a:solidFill>
                <a:srgbClr val="a379bb"/>
              </a:solidFill>
              <a:ln>
                <a:noFill/>
              </a:ln>
            </c:spPr>
          </c:dPt>
          <c:dLbls>
            <c:dLbl>
              <c:idx val="0"/>
              <c:showLegendKey val="0"/>
              <c:showVal val="0"/>
              <c:showCatName val="0"/>
              <c:showSerName val="0"/>
              <c:showPercent val="0"/>
            </c:dLbl>
            <c:dLbl>
              <c:idx val="1"/>
              <c:showLegendKey val="0"/>
              <c:showVal val="0"/>
              <c:showCatName val="0"/>
              <c:showSerName val="0"/>
              <c:showPercent val="0"/>
            </c:dLbl>
            <c:dLbl>
              <c:idx val="2"/>
              <c:showLegendKey val="0"/>
              <c:showVal val="0"/>
              <c:showCatName val="0"/>
              <c:showSerName val="0"/>
              <c:showPercent val="0"/>
            </c:dLbl>
            <c:dLbl>
              <c:idx val="3"/>
              <c:showLegendKey val="0"/>
              <c:showVal val="0"/>
              <c:showCatName val="0"/>
              <c:showSerName val="0"/>
              <c:showPercent val="0"/>
            </c:dLbl>
            <c:dLbl>
              <c:idx val="4"/>
              <c:showLegendKey val="0"/>
              <c:showVal val="0"/>
              <c:showCatName val="0"/>
              <c:showSerName val="0"/>
              <c:showPercent val="0"/>
            </c:dLbl>
            <c:dLbl>
              <c:idx val="5"/>
              <c:showLegendKey val="0"/>
              <c:showVal val="0"/>
              <c:showCatName val="0"/>
              <c:showSerName val="0"/>
              <c:showPercent val="0"/>
            </c:dLbl>
            <c:showLegendKey val="0"/>
            <c:showVal val="0"/>
            <c:showCatName val="0"/>
            <c:showSerName val="0"/>
            <c:showPercent val="0"/>
          </c:dLbls>
          <c:cat>
            <c:strRef>
              <c:f>categories</c:f>
              <c:strCache>
                <c:ptCount val="6"/>
                <c:pt idx="0">
                  <c:v>Δουλεία</c:v>
                </c:pt>
                <c:pt idx="1">
                  <c:v>Οικινομική</c:v>
                </c:pt>
                <c:pt idx="2">
                  <c:v>Σεξουαλική</c:v>
                </c:pt>
                <c:pt idx="3">
                  <c:v>Εργασιακή </c:v>
                </c:pt>
                <c:pt idx="4">
                  <c:v>Όλα τα παραπάνω</c:v>
                </c:pt>
                <c:pt idx="5">
                  <c:v>Άλλο </c:v>
                </c:pt>
              </c:strCache>
            </c:strRef>
          </c:cat>
          <c:val>
            <c:numRef>
              <c:f>0</c:f>
              <c:numCache>
                <c:formatCode>General</c:formatCode>
                <c:ptCount val="6"/>
                <c:pt idx="0">
                  <c:v>1</c:v>
                </c:pt>
                <c:pt idx="1">
                  <c:v>4</c:v>
                </c:pt>
                <c:pt idx="2">
                  <c:v>6</c:v>
                </c:pt>
                <c:pt idx="3">
                  <c:v>1</c:v>
                </c:pt>
                <c:pt idx="4">
                  <c:v>87</c:v>
                </c:pt>
                <c:pt idx="5">
                  <c:v>1</c:v>
                </c:pt>
              </c:numCache>
            </c:numRef>
          </c:val>
        </c:ser>
        <c:firstSliceAng val="0"/>
        <c:holeSize val="50"/>
      </c:doughnutChart>
      <c:spPr>
        <a:solidFill>
          <a:srgbClr val="000000"/>
        </a:solidFill>
        <a:ln>
          <a:noFill/>
        </a:ln>
      </c:spPr>
    </c:plotArea>
    <c:legend>
      <c:legendPos val="r"/>
      <c:overlay val="0"/>
      <c:spPr>
        <a:noFill/>
        <a:ln>
          <a:noFill/>
        </a:ln>
      </c:spPr>
    </c:legend>
    <c:plotVisOnly val="1"/>
  </c:chart>
  <c:spPr>
    <a:noFill/>
    <a:ln>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doughnutChart>
        <c:ser>
          <c:idx val="0"/>
          <c:order val="0"/>
          <c:tx>
            <c:strRef>
              <c:f>label 0</c:f>
              <c:strCache>
                <c:ptCount val="1"/>
                <c:pt idx="0">
                  <c:v>Έχουν πέσει θύμα κακοποίησης</c:v>
                </c:pt>
              </c:strCache>
            </c:strRef>
          </c:tx>
          <c:spPr>
            <a:solidFill>
              <a:srgbClr val="ceb966"/>
            </a:solidFill>
            <a:ln>
              <a:noFill/>
            </a:ln>
          </c:spPr>
          <c:explosion val="0"/>
          <c:dPt>
            <c:idx val="0"/>
            <c:spPr>
              <a:solidFill>
                <a:srgbClr val="ceb966"/>
              </a:solidFill>
              <a:ln>
                <a:noFill/>
              </a:ln>
            </c:spPr>
          </c:dPt>
          <c:dPt>
            <c:idx val="1"/>
            <c:spPr>
              <a:solidFill>
                <a:srgbClr val="9cb084"/>
              </a:solidFill>
              <a:ln>
                <a:noFill/>
              </a:ln>
            </c:spPr>
          </c:dPt>
          <c:dLbls>
            <c:dLbl>
              <c:idx val="0"/>
              <c:showLegendKey val="0"/>
              <c:showVal val="0"/>
              <c:showCatName val="0"/>
              <c:showSerName val="0"/>
              <c:showPercent val="0"/>
            </c:dLbl>
            <c:dLbl>
              <c:idx val="1"/>
              <c:showLegendKey val="0"/>
              <c:showVal val="0"/>
              <c:showCatName val="0"/>
              <c:showSerName val="0"/>
              <c:showPercent val="0"/>
            </c:dLbl>
            <c:showLegendKey val="0"/>
            <c:showVal val="0"/>
            <c:showCatName val="0"/>
            <c:showSerName val="0"/>
            <c:showPercent val="0"/>
          </c:dLbls>
          <c:cat>
            <c:strRef>
              <c:f>categories</c:f>
              <c:strCache>
                <c:ptCount val="2"/>
                <c:pt idx="0">
                  <c:v>Ναι</c:v>
                </c:pt>
                <c:pt idx="1">
                  <c:v>Όχι </c:v>
                </c:pt>
              </c:strCache>
            </c:strRef>
          </c:cat>
          <c:val>
            <c:numRef>
              <c:f>0</c:f>
              <c:numCache>
                <c:formatCode>General</c:formatCode>
                <c:ptCount val="2"/>
                <c:pt idx="0">
                  <c:v>15</c:v>
                </c:pt>
                <c:pt idx="1">
                  <c:v>85</c:v>
                </c:pt>
              </c:numCache>
            </c:numRef>
          </c:val>
        </c:ser>
        <c:firstSliceAng val="0"/>
        <c:holeSize val="50"/>
      </c:doughnutChart>
      <c:spPr>
        <a:solidFill>
          <a:srgbClr val="000000"/>
        </a:solidFill>
        <a:ln>
          <a:noFill/>
        </a:ln>
      </c:spPr>
    </c:plotArea>
    <c:legend>
      <c:legendPos val="r"/>
      <c:overlay val="0"/>
      <c:spPr>
        <a:noFill/>
        <a:ln>
          <a:noFill/>
        </a:ln>
      </c:spPr>
    </c:legend>
    <c:plotVisOnly val="1"/>
  </c:chart>
  <c:spPr>
    <a:noFill/>
    <a:ln>
      <a:no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label 0</c:f>
              <c:strCache>
                <c:ptCount val="1"/>
                <c:pt idx="0">
                  <c:v>Αύξηση Εκμετάλλευσης</c:v>
                </c:pt>
              </c:strCache>
            </c:strRef>
          </c:tx>
          <c:spPr>
            <a:solidFill>
              <a:srgbClr val="ceb966"/>
            </a:solidFill>
            <a:ln>
              <a:noFill/>
            </a:ln>
          </c:spPr>
          <c:dLbls>
            <c:showLegendKey val="0"/>
            <c:showVal val="0"/>
            <c:showCatName val="0"/>
            <c:showSerName val="0"/>
            <c:showPercent val="0"/>
          </c:dLbls>
          <c:cat>
            <c:strRef>
              <c:f>categories</c:f>
              <c:strCache>
                <c:ptCount val="3"/>
                <c:pt idx="0">
                  <c:v>Ναι</c:v>
                </c:pt>
                <c:pt idx="1">
                  <c:v>Όχι</c:v>
                </c:pt>
                <c:pt idx="2">
                  <c:v>Τίποτα</c:v>
                </c:pt>
              </c:strCache>
            </c:strRef>
          </c:cat>
          <c:val>
            <c:numRef>
              <c:f>0</c:f>
              <c:numCache>
                <c:formatCode>General</c:formatCode>
                <c:ptCount val="3"/>
                <c:pt idx="0">
                  <c:v>89</c:v>
                </c:pt>
                <c:pt idx="1">
                  <c:v>6</c:v>
                </c:pt>
                <c:pt idx="2">
                  <c:v>5</c:v>
                </c:pt>
              </c:numCache>
            </c:numRef>
          </c:val>
        </c:ser>
        <c:gapWidth val="150"/>
        <c:overlap val="0"/>
        <c:axId val="54118533"/>
        <c:axId val="84745648"/>
      </c:barChart>
      <c:catAx>
        <c:axId val="54118533"/>
        <c:scaling>
          <c:orientation val="minMax"/>
        </c:scaling>
        <c:delete val="0"/>
        <c:axPos val="b"/>
        <c:majorTickMark val="out"/>
        <c:minorTickMark val="none"/>
        <c:tickLblPos val="nextTo"/>
        <c:spPr>
          <a:ln w="9360">
            <a:solidFill>
              <a:srgbClr val="b9b9b9"/>
            </a:solidFill>
            <a:round/>
          </a:ln>
        </c:spPr>
        <c:crossAx val="84745648"/>
        <c:crosses val="autoZero"/>
        <c:auto val="1"/>
        <c:lblAlgn val="ctr"/>
        <c:lblOffset val="100"/>
      </c:catAx>
      <c:valAx>
        <c:axId val="84745648"/>
        <c:scaling>
          <c:orientation val="minMax"/>
        </c:scaling>
        <c:delete val="0"/>
        <c:axPos val="l"/>
        <c:majorGridlines>
          <c:spPr>
            <a:ln w="9360">
              <a:solidFill>
                <a:srgbClr val="b9b9b9"/>
              </a:solidFill>
              <a:round/>
            </a:ln>
          </c:spPr>
        </c:majorGridlines>
        <c:majorTickMark val="out"/>
        <c:minorTickMark val="none"/>
        <c:tickLblPos val="nextTo"/>
        <c:spPr>
          <a:ln w="9360">
            <a:solidFill>
              <a:srgbClr val="b9b9b9"/>
            </a:solidFill>
            <a:round/>
          </a:ln>
        </c:spPr>
        <c:crossAx val="54118533"/>
        <c:crosses val="autoZero"/>
      </c:valAx>
      <c:spPr>
        <a:solidFill>
          <a:srgbClr val="000000"/>
        </a:solidFill>
        <a:ln>
          <a:noFill/>
        </a:ln>
      </c:spPr>
    </c:plotArea>
    <c:legend>
      <c:legendPos val="r"/>
      <c:overlay val="0"/>
      <c:spPr>
        <a:noFill/>
        <a:ln>
          <a:noFill/>
        </a:ln>
      </c:spPr>
    </c:legend>
    <c:plotVisOnly val="1"/>
  </c:chart>
  <c:spPr>
    <a:noFill/>
    <a:ln>
      <a:noFill/>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label 0</c:f>
              <c:strCache>
                <c:ptCount val="1"/>
                <c:pt idx="0">
                  <c:v>Γνώστες Περιστατικών</c:v>
                </c:pt>
              </c:strCache>
            </c:strRef>
          </c:tx>
          <c:spPr>
            <a:solidFill>
              <a:srgbClr val="998846"/>
            </a:solidFill>
            <a:ln w="28440">
              <a:solidFill>
                <a:srgbClr val="998846"/>
              </a:solidFill>
              <a:round/>
            </a:ln>
          </c:spPr>
          <c:marker>
            <c:symbol val="square"/>
            <c:size val="5"/>
            <c:spPr>
              <a:solidFill>
                <a:srgbClr val="000000"/>
              </a:solidFill>
            </c:spPr>
          </c:marker>
          <c:dLbls>
            <c:showLegendKey val="0"/>
            <c:showVal val="0"/>
            <c:showCatName val="0"/>
            <c:showSerName val="0"/>
            <c:showPercent val="0"/>
          </c:dLbls>
          <c:cat>
            <c:strRef>
              <c:f>categories</c:f>
              <c:strCache>
                <c:ptCount val="3"/>
                <c:pt idx="0">
                  <c:v>Ναι</c:v>
                </c:pt>
                <c:pt idx="1">
                  <c:v>Όχι</c:v>
                </c:pt>
                <c:pt idx="2">
                  <c:v>Τίποτα</c:v>
                </c:pt>
              </c:strCache>
            </c:strRef>
          </c:cat>
          <c:val>
            <c:numRef>
              <c:f>0</c:f>
              <c:numCache>
                <c:formatCode>General</c:formatCode>
                <c:ptCount val="3"/>
                <c:pt idx="0">
                  <c:v>52</c:v>
                </c:pt>
                <c:pt idx="1">
                  <c:v>43</c:v>
                </c:pt>
                <c:pt idx="2">
                  <c:v>5</c:v>
                </c:pt>
              </c:numCache>
            </c:numRef>
          </c:val>
          <c:smooth val="0"/>
        </c:ser>
        <c:hiLowLines>
          <c:spPr>
            <a:ln>
              <a:noFill/>
            </a:ln>
          </c:spPr>
        </c:hiLowLines>
        <c:upDownBars>
          <c:gapWidth val="150"/>
          <c:upBars/>
          <c:downBars/>
        </c:upDownBars>
        <c:marker val="1"/>
        <c:axId val="18603338"/>
        <c:axId val="77722735"/>
      </c:lineChart>
      <c:catAx>
        <c:axId val="18603338"/>
        <c:scaling>
          <c:orientation val="minMax"/>
        </c:scaling>
        <c:delete val="0"/>
        <c:axPos val="b"/>
        <c:majorTickMark val="out"/>
        <c:minorTickMark val="none"/>
        <c:tickLblPos val="nextTo"/>
        <c:spPr>
          <a:ln w="9360">
            <a:solidFill>
              <a:srgbClr val="b9b9b9"/>
            </a:solidFill>
            <a:round/>
          </a:ln>
        </c:spPr>
        <c:crossAx val="77722735"/>
        <c:crosses val="autoZero"/>
        <c:auto val="1"/>
        <c:lblAlgn val="ctr"/>
        <c:lblOffset val="100"/>
      </c:catAx>
      <c:valAx>
        <c:axId val="77722735"/>
        <c:scaling>
          <c:orientation val="minMax"/>
        </c:scaling>
        <c:delete val="0"/>
        <c:axPos val="l"/>
        <c:majorGridlines>
          <c:spPr>
            <a:ln w="9360">
              <a:solidFill>
                <a:srgbClr val="b9b9b9"/>
              </a:solidFill>
              <a:round/>
            </a:ln>
          </c:spPr>
        </c:majorGridlines>
        <c:majorTickMark val="out"/>
        <c:minorTickMark val="none"/>
        <c:tickLblPos val="nextTo"/>
        <c:spPr>
          <a:ln w="9360">
            <a:solidFill>
              <a:srgbClr val="b9b9b9"/>
            </a:solidFill>
            <a:round/>
          </a:ln>
        </c:spPr>
        <c:crossAx val="18603338"/>
        <c:crosses val="autoZero"/>
      </c:valAx>
      <c:spPr>
        <a:solidFill>
          <a:srgbClr val="000000"/>
        </a:solidFill>
        <a:ln>
          <a:noFill/>
        </a:ln>
      </c:spPr>
    </c:plotArea>
    <c:legend>
      <c:legendPos val="r"/>
      <c:overlay val="0"/>
      <c:spPr>
        <a:noFill/>
        <a:ln>
          <a:noFill/>
        </a:ln>
      </c:spPr>
    </c:legend>
    <c:plotVisOnly val="1"/>
  </c:chart>
  <c:spPr>
    <a:noFill/>
    <a:ln>
      <a:noFill/>
    </a:ln>
  </c:spPr>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tx>
            <c:strRef>
              <c:f>label 0</c:f>
              <c:strCache>
                <c:ptCount val="1"/>
                <c:pt idx="0">
                  <c:v>Σημαντικότερα Μέτρα</c:v>
                </c:pt>
              </c:strCache>
            </c:strRef>
          </c:tx>
          <c:spPr>
            <a:solidFill>
              <a:srgbClr val="ceb966"/>
            </a:solidFill>
            <a:ln>
              <a:noFill/>
            </a:ln>
          </c:spPr>
          <c:explosion val="25"/>
          <c:dPt>
            <c:idx val="0"/>
            <c:spPr>
              <a:solidFill>
                <a:srgbClr val="b7a45a"/>
              </a:solidFill>
              <a:ln>
                <a:noFill/>
              </a:ln>
            </c:spPr>
          </c:dPt>
          <c:dPt>
            <c:idx val="1"/>
            <c:spPr>
              <a:solidFill>
                <a:srgbClr val="8a9c75"/>
              </a:solidFill>
              <a:ln>
                <a:noFill/>
              </a:ln>
            </c:spPr>
          </c:dPt>
          <c:dPt>
            <c:idx val="2"/>
            <c:spPr>
              <a:solidFill>
                <a:srgbClr val="5f9db3"/>
              </a:solidFill>
              <a:ln>
                <a:noFill/>
              </a:ln>
            </c:spPr>
          </c:dPt>
          <c:dPt>
            <c:idx val="3"/>
            <c:spPr>
              <a:solidFill>
                <a:srgbClr val="5976b8"/>
              </a:solidFill>
              <a:ln>
                <a:noFill/>
              </a:ln>
            </c:spPr>
          </c:dPt>
          <c:dPt>
            <c:idx val="4"/>
            <c:spPr>
              <a:solidFill>
                <a:srgbClr val="705fb3"/>
              </a:solidFill>
              <a:ln>
                <a:noFill/>
              </a:ln>
            </c:spPr>
          </c:dPt>
          <c:dPt>
            <c:idx val="5"/>
            <c:spPr>
              <a:solidFill>
                <a:srgbClr val="916ba6"/>
              </a:solidFill>
              <a:ln>
                <a:noFill/>
              </a:ln>
            </c:spPr>
          </c:dPt>
          <c:dPt>
            <c:idx val="6"/>
            <c:spPr>
              <a:solidFill>
                <a:srgbClr val="dacc9c"/>
              </a:solidFill>
              <a:ln>
                <a:noFill/>
              </a:ln>
            </c:spPr>
          </c:dPt>
          <c:dPt>
            <c:idx val="7"/>
            <c:spPr>
              <a:solidFill>
                <a:srgbClr val="b9c6ab"/>
              </a:solidFill>
              <a:ln>
                <a:noFill/>
              </a:ln>
            </c:spPr>
          </c:dPt>
          <c:dLbls>
            <c:dLbl>
              <c:idx val="0"/>
              <c:showLegendKey val="0"/>
              <c:showVal val="0"/>
              <c:showCatName val="0"/>
              <c:showSerName val="0"/>
              <c:showPercent val="0"/>
            </c:dLbl>
            <c:dLbl>
              <c:idx val="1"/>
              <c:showLegendKey val="0"/>
              <c:showVal val="0"/>
              <c:showCatName val="0"/>
              <c:showSerName val="0"/>
              <c:showPercent val="0"/>
            </c:dLbl>
            <c:dLbl>
              <c:idx val="2"/>
              <c:showLegendKey val="0"/>
              <c:showVal val="0"/>
              <c:showCatName val="0"/>
              <c:showSerName val="0"/>
              <c:showPercent val="0"/>
            </c:dLbl>
            <c:dLbl>
              <c:idx val="3"/>
              <c:showLegendKey val="0"/>
              <c:showVal val="0"/>
              <c:showCatName val="0"/>
              <c:showSerName val="0"/>
              <c:showPercent val="0"/>
            </c:dLbl>
            <c:dLbl>
              <c:idx val="4"/>
              <c:showLegendKey val="0"/>
              <c:showVal val="0"/>
              <c:showCatName val="0"/>
              <c:showSerName val="0"/>
              <c:showPercent val="0"/>
            </c:dLbl>
            <c:dLbl>
              <c:idx val="5"/>
              <c:showLegendKey val="0"/>
              <c:showVal val="0"/>
              <c:showCatName val="0"/>
              <c:showSerName val="0"/>
              <c:showPercent val="0"/>
            </c:dLbl>
            <c:dLbl>
              <c:idx val="6"/>
              <c:showLegendKey val="0"/>
              <c:showVal val="0"/>
              <c:showCatName val="0"/>
              <c:showSerName val="0"/>
              <c:showPercent val="0"/>
            </c:dLbl>
            <c:dLbl>
              <c:idx val="7"/>
              <c:showLegendKey val="0"/>
              <c:showVal val="0"/>
              <c:showCatName val="0"/>
              <c:showSerName val="0"/>
              <c:showPercent val="0"/>
            </c:dLbl>
            <c:showLegendKey val="0"/>
            <c:showVal val="0"/>
            <c:showCatName val="0"/>
            <c:showSerName val="0"/>
            <c:showPercent val="0"/>
          </c:dLbls>
          <c:cat>
            <c:strRef>
              <c:f>categories</c:f>
              <c:strCache>
                <c:ptCount val="8"/>
                <c:pt idx="0">
                  <c:v>Ενημέρωση κοινού</c:v>
                </c:pt>
                <c:pt idx="1">
                  <c:v>Υποδομές Θυμάτων</c:v>
                </c:pt>
                <c:pt idx="2">
                  <c:v>Μέτρα από την κοινωνία</c:v>
                </c:pt>
                <c:pt idx="3">
                  <c:v>Ειδικά Κέντρα Προστασίας</c:v>
                </c:pt>
                <c:pt idx="4">
                  <c:v>Νόμοι για τους Θύτες</c:v>
                </c:pt>
                <c:pt idx="5">
                  <c:v>Όλα τα παραπάνω </c:v>
                </c:pt>
                <c:pt idx="6">
                  <c:v>Άλλο</c:v>
                </c:pt>
                <c:pt idx="7">
                  <c:v>Τίποτα </c:v>
                </c:pt>
              </c:strCache>
            </c:strRef>
          </c:cat>
          <c:val>
            <c:numRef>
              <c:f>0</c:f>
              <c:numCache>
                <c:formatCode>General</c:formatCode>
                <c:ptCount val="8"/>
                <c:pt idx="0">
                  <c:v>1</c:v>
                </c:pt>
                <c:pt idx="1">
                  <c:v>0</c:v>
                </c:pt>
                <c:pt idx="2">
                  <c:v>1</c:v>
                </c:pt>
                <c:pt idx="3">
                  <c:v>1</c:v>
                </c:pt>
                <c:pt idx="4">
                  <c:v>0</c:v>
                </c:pt>
                <c:pt idx="5">
                  <c:v>92</c:v>
                </c:pt>
                <c:pt idx="6">
                  <c:v>1</c:v>
                </c:pt>
                <c:pt idx="7">
                  <c:v>4</c:v>
                </c:pt>
              </c:numCache>
            </c:numRef>
          </c:val>
        </c:ser>
        <c:firstSliceAng val="0"/>
      </c:pieChart>
      <c:spPr>
        <a:solidFill>
          <a:srgbClr val="000000"/>
        </a:solidFill>
        <a:ln>
          <a:noFill/>
        </a:ln>
      </c:spPr>
    </c:plotArea>
    <c:legend>
      <c:legendPos val="r"/>
      <c:overlay val="0"/>
      <c:spPr>
        <a:noFill/>
        <a:ln>
          <a:noFill/>
        </a:ln>
      </c:spPr>
    </c:legend>
    <c:plotVisOnly val="1"/>
  </c:chart>
  <c:spPr>
    <a:noFill/>
    <a:ln>
      <a:noFill/>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8" name="PlaceHolder 2"/>
          <p:cNvSpPr>
            <a:spLocks noGrp="1"/>
          </p:cNvSpPr>
          <p:nvPr>
            <p:ph type="body"/>
          </p:nvPr>
        </p:nvSpPr>
        <p:spPr>
          <a:xfrm>
            <a:off x="457200" y="1600200"/>
            <a:ext cx="8229240" cy="2246040"/>
          </a:xfrm>
          <a:prstGeom prst="rect">
            <a:avLst/>
          </a:prstGeom>
        </p:spPr>
        <p:txBody>
          <a:bodyPr lIns="0" rIns="0" tIns="0" bIns="0"/>
          <a:p>
            <a:endParaRPr/>
          </a:p>
        </p:txBody>
      </p:sp>
      <p:sp>
        <p:nvSpPr>
          <p:cNvPr id="29" name="PlaceHolder 3"/>
          <p:cNvSpPr>
            <a:spLocks noGrp="1"/>
          </p:cNvSpPr>
          <p:nvPr>
            <p:ph type="body"/>
          </p:nvPr>
        </p:nvSpPr>
        <p:spPr>
          <a:xfrm>
            <a:off x="457200" y="4060080"/>
            <a:ext cx="8229240" cy="22460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1" name="PlaceHolder 2"/>
          <p:cNvSpPr>
            <a:spLocks noGrp="1"/>
          </p:cNvSpPr>
          <p:nvPr>
            <p:ph type="body"/>
          </p:nvPr>
        </p:nvSpPr>
        <p:spPr>
          <a:xfrm>
            <a:off x="457200" y="1600200"/>
            <a:ext cx="4015800" cy="2246040"/>
          </a:xfrm>
          <a:prstGeom prst="rect">
            <a:avLst/>
          </a:prstGeom>
        </p:spPr>
        <p:txBody>
          <a:bodyPr lIns="0" rIns="0" tIns="0" bIns="0"/>
          <a:p>
            <a:endParaRPr/>
          </a:p>
        </p:txBody>
      </p:sp>
      <p:sp>
        <p:nvSpPr>
          <p:cNvPr id="32" name="PlaceHolder 3"/>
          <p:cNvSpPr>
            <a:spLocks noGrp="1"/>
          </p:cNvSpPr>
          <p:nvPr>
            <p:ph type="body"/>
          </p:nvPr>
        </p:nvSpPr>
        <p:spPr>
          <a:xfrm>
            <a:off x="4674240" y="1600200"/>
            <a:ext cx="4015800" cy="2246040"/>
          </a:xfrm>
          <a:prstGeom prst="rect">
            <a:avLst/>
          </a:prstGeom>
        </p:spPr>
        <p:txBody>
          <a:bodyPr lIns="0" rIns="0" tIns="0" bIns="0"/>
          <a:p>
            <a:endParaRPr/>
          </a:p>
        </p:txBody>
      </p:sp>
      <p:sp>
        <p:nvSpPr>
          <p:cNvPr id="33" name="PlaceHolder 4"/>
          <p:cNvSpPr>
            <a:spLocks noGrp="1"/>
          </p:cNvSpPr>
          <p:nvPr>
            <p:ph type="body"/>
          </p:nvPr>
        </p:nvSpPr>
        <p:spPr>
          <a:xfrm>
            <a:off x="4674240" y="4060080"/>
            <a:ext cx="4015800" cy="2246040"/>
          </a:xfrm>
          <a:prstGeom prst="rect">
            <a:avLst/>
          </a:prstGeom>
        </p:spPr>
        <p:txBody>
          <a:bodyPr lIns="0" rIns="0" tIns="0" bIns="0"/>
          <a:p>
            <a:endParaRPr/>
          </a:p>
        </p:txBody>
      </p:sp>
      <p:sp>
        <p:nvSpPr>
          <p:cNvPr id="34" name="PlaceHolder 5"/>
          <p:cNvSpPr>
            <a:spLocks noGrp="1"/>
          </p:cNvSpPr>
          <p:nvPr>
            <p:ph type="body"/>
          </p:nvPr>
        </p:nvSpPr>
        <p:spPr>
          <a:xfrm>
            <a:off x="457200" y="4060080"/>
            <a:ext cx="4015800" cy="22460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6" name="PlaceHolder 2"/>
          <p:cNvSpPr>
            <a:spLocks noGrp="1"/>
          </p:cNvSpPr>
          <p:nvPr>
            <p:ph type="body"/>
          </p:nvPr>
        </p:nvSpPr>
        <p:spPr>
          <a:xfrm>
            <a:off x="457200" y="1600200"/>
            <a:ext cx="8229240" cy="4708800"/>
          </a:xfrm>
          <a:prstGeom prst="rect">
            <a:avLst/>
          </a:prstGeom>
        </p:spPr>
        <p:txBody>
          <a:bodyPr lIns="0" rIns="0" tIns="0" bIns="0"/>
          <a:p>
            <a:endParaRPr/>
          </a:p>
        </p:txBody>
      </p:sp>
      <p:sp>
        <p:nvSpPr>
          <p:cNvPr id="37" name="PlaceHolder 3"/>
          <p:cNvSpPr>
            <a:spLocks noGrp="1"/>
          </p:cNvSpPr>
          <p:nvPr>
            <p:ph type="body"/>
          </p:nvPr>
        </p:nvSpPr>
        <p:spPr>
          <a:xfrm>
            <a:off x="457200" y="1600200"/>
            <a:ext cx="8229240" cy="4708800"/>
          </a:xfrm>
          <a:prstGeom prst="rect">
            <a:avLst/>
          </a:prstGeom>
        </p:spPr>
        <p:txBody>
          <a:bodyPr lIns="0" rIns="0" tIns="0" bIns="0"/>
          <a:p>
            <a:endParaRPr/>
          </a:p>
        </p:txBody>
      </p:sp>
      <p:pic>
        <p:nvPicPr>
          <p:cNvPr id="38" name="" descr=""/>
          <p:cNvPicPr/>
          <p:nvPr/>
        </p:nvPicPr>
        <p:blipFill>
          <a:blip r:embed="rId2"/>
          <a:stretch/>
        </p:blipFill>
        <p:spPr>
          <a:xfrm>
            <a:off x="1620720" y="1600200"/>
            <a:ext cx="5901480" cy="4708800"/>
          </a:xfrm>
          <a:prstGeom prst="rect">
            <a:avLst/>
          </a:prstGeom>
          <a:ln>
            <a:noFill/>
          </a:ln>
        </p:spPr>
      </p:pic>
      <p:pic>
        <p:nvPicPr>
          <p:cNvPr id="39" name="" descr=""/>
          <p:cNvPicPr/>
          <p:nvPr/>
        </p:nvPicPr>
        <p:blipFill>
          <a:blip r:embed="rId3"/>
          <a:stretch/>
        </p:blipFill>
        <p:spPr>
          <a:xfrm>
            <a:off x="1620720" y="1600200"/>
            <a:ext cx="5901480" cy="47088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6" name="PlaceHolder 2"/>
          <p:cNvSpPr>
            <a:spLocks noGrp="1"/>
          </p:cNvSpPr>
          <p:nvPr>
            <p:ph type="subTitle"/>
          </p:nvPr>
        </p:nvSpPr>
        <p:spPr>
          <a:xfrm>
            <a:off x="457200" y="1600200"/>
            <a:ext cx="8229240" cy="470880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8" name="PlaceHolder 2"/>
          <p:cNvSpPr>
            <a:spLocks noGrp="1"/>
          </p:cNvSpPr>
          <p:nvPr>
            <p:ph type="body"/>
          </p:nvPr>
        </p:nvSpPr>
        <p:spPr>
          <a:xfrm>
            <a:off x="457200" y="1600200"/>
            <a:ext cx="8229240" cy="470880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0" name="PlaceHolder 2"/>
          <p:cNvSpPr>
            <a:spLocks noGrp="1"/>
          </p:cNvSpPr>
          <p:nvPr>
            <p:ph type="body"/>
          </p:nvPr>
        </p:nvSpPr>
        <p:spPr>
          <a:xfrm>
            <a:off x="457200" y="1600200"/>
            <a:ext cx="4015800" cy="4708800"/>
          </a:xfrm>
          <a:prstGeom prst="rect">
            <a:avLst/>
          </a:prstGeom>
        </p:spPr>
        <p:txBody>
          <a:bodyPr lIns="0" rIns="0" tIns="0" bIns="0"/>
          <a:p>
            <a:endParaRPr/>
          </a:p>
        </p:txBody>
      </p:sp>
      <p:sp>
        <p:nvSpPr>
          <p:cNvPr id="51" name="PlaceHolder 3"/>
          <p:cNvSpPr>
            <a:spLocks noGrp="1"/>
          </p:cNvSpPr>
          <p:nvPr>
            <p:ph type="body"/>
          </p:nvPr>
        </p:nvSpPr>
        <p:spPr>
          <a:xfrm>
            <a:off x="4674240" y="1600200"/>
            <a:ext cx="4015800" cy="470880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5" name="PlaceHolder 2"/>
          <p:cNvSpPr>
            <a:spLocks noGrp="1"/>
          </p:cNvSpPr>
          <p:nvPr>
            <p:ph type="body"/>
          </p:nvPr>
        </p:nvSpPr>
        <p:spPr>
          <a:xfrm>
            <a:off x="457200" y="1600200"/>
            <a:ext cx="4015800" cy="2246040"/>
          </a:xfrm>
          <a:prstGeom prst="rect">
            <a:avLst/>
          </a:prstGeom>
        </p:spPr>
        <p:txBody>
          <a:bodyPr lIns="0" rIns="0" tIns="0" bIns="0"/>
          <a:p>
            <a:endParaRPr/>
          </a:p>
        </p:txBody>
      </p:sp>
      <p:sp>
        <p:nvSpPr>
          <p:cNvPr id="56" name="PlaceHolder 3"/>
          <p:cNvSpPr>
            <a:spLocks noGrp="1"/>
          </p:cNvSpPr>
          <p:nvPr>
            <p:ph type="body"/>
          </p:nvPr>
        </p:nvSpPr>
        <p:spPr>
          <a:xfrm>
            <a:off x="457200" y="4060080"/>
            <a:ext cx="4015800" cy="2246040"/>
          </a:xfrm>
          <a:prstGeom prst="rect">
            <a:avLst/>
          </a:prstGeom>
        </p:spPr>
        <p:txBody>
          <a:bodyPr lIns="0" rIns="0" tIns="0" bIns="0"/>
          <a:p>
            <a:endParaRPr/>
          </a:p>
        </p:txBody>
      </p:sp>
      <p:sp>
        <p:nvSpPr>
          <p:cNvPr id="57" name="PlaceHolder 4"/>
          <p:cNvSpPr>
            <a:spLocks noGrp="1"/>
          </p:cNvSpPr>
          <p:nvPr>
            <p:ph type="body"/>
          </p:nvPr>
        </p:nvSpPr>
        <p:spPr>
          <a:xfrm>
            <a:off x="4674240" y="1600200"/>
            <a:ext cx="4015800" cy="470880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 name="PlaceHolder 2"/>
          <p:cNvSpPr>
            <a:spLocks noGrp="1"/>
          </p:cNvSpPr>
          <p:nvPr>
            <p:ph type="subTitle"/>
          </p:nvPr>
        </p:nvSpPr>
        <p:spPr>
          <a:xfrm>
            <a:off x="457200" y="1600200"/>
            <a:ext cx="8229240" cy="470880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9" name="PlaceHolder 2"/>
          <p:cNvSpPr>
            <a:spLocks noGrp="1"/>
          </p:cNvSpPr>
          <p:nvPr>
            <p:ph type="body"/>
          </p:nvPr>
        </p:nvSpPr>
        <p:spPr>
          <a:xfrm>
            <a:off x="457200" y="1600200"/>
            <a:ext cx="4015800" cy="4708800"/>
          </a:xfrm>
          <a:prstGeom prst="rect">
            <a:avLst/>
          </a:prstGeom>
        </p:spPr>
        <p:txBody>
          <a:bodyPr lIns="0" rIns="0" tIns="0" bIns="0"/>
          <a:p>
            <a:endParaRPr/>
          </a:p>
        </p:txBody>
      </p:sp>
      <p:sp>
        <p:nvSpPr>
          <p:cNvPr id="60" name="PlaceHolder 3"/>
          <p:cNvSpPr>
            <a:spLocks noGrp="1"/>
          </p:cNvSpPr>
          <p:nvPr>
            <p:ph type="body"/>
          </p:nvPr>
        </p:nvSpPr>
        <p:spPr>
          <a:xfrm>
            <a:off x="4674240" y="1600200"/>
            <a:ext cx="4015800" cy="2246040"/>
          </a:xfrm>
          <a:prstGeom prst="rect">
            <a:avLst/>
          </a:prstGeom>
        </p:spPr>
        <p:txBody>
          <a:bodyPr lIns="0" rIns="0" tIns="0" bIns="0"/>
          <a:p>
            <a:endParaRPr/>
          </a:p>
        </p:txBody>
      </p:sp>
      <p:sp>
        <p:nvSpPr>
          <p:cNvPr id="61" name="PlaceHolder 4"/>
          <p:cNvSpPr>
            <a:spLocks noGrp="1"/>
          </p:cNvSpPr>
          <p:nvPr>
            <p:ph type="body"/>
          </p:nvPr>
        </p:nvSpPr>
        <p:spPr>
          <a:xfrm>
            <a:off x="4674240" y="4060080"/>
            <a:ext cx="4015800" cy="22460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3" name="PlaceHolder 2"/>
          <p:cNvSpPr>
            <a:spLocks noGrp="1"/>
          </p:cNvSpPr>
          <p:nvPr>
            <p:ph type="body"/>
          </p:nvPr>
        </p:nvSpPr>
        <p:spPr>
          <a:xfrm>
            <a:off x="457200" y="1600200"/>
            <a:ext cx="4015800" cy="2246040"/>
          </a:xfrm>
          <a:prstGeom prst="rect">
            <a:avLst/>
          </a:prstGeom>
        </p:spPr>
        <p:txBody>
          <a:bodyPr lIns="0" rIns="0" tIns="0" bIns="0"/>
          <a:p>
            <a:endParaRPr/>
          </a:p>
        </p:txBody>
      </p:sp>
      <p:sp>
        <p:nvSpPr>
          <p:cNvPr id="64" name="PlaceHolder 3"/>
          <p:cNvSpPr>
            <a:spLocks noGrp="1"/>
          </p:cNvSpPr>
          <p:nvPr>
            <p:ph type="body"/>
          </p:nvPr>
        </p:nvSpPr>
        <p:spPr>
          <a:xfrm>
            <a:off x="4674240" y="1600200"/>
            <a:ext cx="4015800" cy="2246040"/>
          </a:xfrm>
          <a:prstGeom prst="rect">
            <a:avLst/>
          </a:prstGeom>
        </p:spPr>
        <p:txBody>
          <a:bodyPr lIns="0" rIns="0" tIns="0" bIns="0"/>
          <a:p>
            <a:endParaRPr/>
          </a:p>
        </p:txBody>
      </p:sp>
      <p:sp>
        <p:nvSpPr>
          <p:cNvPr id="65" name="PlaceHolder 4"/>
          <p:cNvSpPr>
            <a:spLocks noGrp="1"/>
          </p:cNvSpPr>
          <p:nvPr>
            <p:ph type="body"/>
          </p:nvPr>
        </p:nvSpPr>
        <p:spPr>
          <a:xfrm>
            <a:off x="457200" y="4060080"/>
            <a:ext cx="8229240" cy="22460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7" name="PlaceHolder 2"/>
          <p:cNvSpPr>
            <a:spLocks noGrp="1"/>
          </p:cNvSpPr>
          <p:nvPr>
            <p:ph type="body"/>
          </p:nvPr>
        </p:nvSpPr>
        <p:spPr>
          <a:xfrm>
            <a:off x="457200" y="1600200"/>
            <a:ext cx="8229240" cy="2246040"/>
          </a:xfrm>
          <a:prstGeom prst="rect">
            <a:avLst/>
          </a:prstGeom>
        </p:spPr>
        <p:txBody>
          <a:bodyPr lIns="0" rIns="0" tIns="0" bIns="0"/>
          <a:p>
            <a:endParaRPr/>
          </a:p>
        </p:txBody>
      </p:sp>
      <p:sp>
        <p:nvSpPr>
          <p:cNvPr id="68" name="PlaceHolder 3"/>
          <p:cNvSpPr>
            <a:spLocks noGrp="1"/>
          </p:cNvSpPr>
          <p:nvPr>
            <p:ph type="body"/>
          </p:nvPr>
        </p:nvSpPr>
        <p:spPr>
          <a:xfrm>
            <a:off x="457200" y="4060080"/>
            <a:ext cx="8229240" cy="22460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0" name="PlaceHolder 2"/>
          <p:cNvSpPr>
            <a:spLocks noGrp="1"/>
          </p:cNvSpPr>
          <p:nvPr>
            <p:ph type="body"/>
          </p:nvPr>
        </p:nvSpPr>
        <p:spPr>
          <a:xfrm>
            <a:off x="457200" y="1600200"/>
            <a:ext cx="4015800" cy="2246040"/>
          </a:xfrm>
          <a:prstGeom prst="rect">
            <a:avLst/>
          </a:prstGeom>
        </p:spPr>
        <p:txBody>
          <a:bodyPr lIns="0" rIns="0" tIns="0" bIns="0"/>
          <a:p>
            <a:endParaRPr/>
          </a:p>
        </p:txBody>
      </p:sp>
      <p:sp>
        <p:nvSpPr>
          <p:cNvPr id="71" name="PlaceHolder 3"/>
          <p:cNvSpPr>
            <a:spLocks noGrp="1"/>
          </p:cNvSpPr>
          <p:nvPr>
            <p:ph type="body"/>
          </p:nvPr>
        </p:nvSpPr>
        <p:spPr>
          <a:xfrm>
            <a:off x="4674240" y="1600200"/>
            <a:ext cx="4015800" cy="2246040"/>
          </a:xfrm>
          <a:prstGeom prst="rect">
            <a:avLst/>
          </a:prstGeom>
        </p:spPr>
        <p:txBody>
          <a:bodyPr lIns="0" rIns="0" tIns="0" bIns="0"/>
          <a:p>
            <a:endParaRPr/>
          </a:p>
        </p:txBody>
      </p:sp>
      <p:sp>
        <p:nvSpPr>
          <p:cNvPr id="72" name="PlaceHolder 4"/>
          <p:cNvSpPr>
            <a:spLocks noGrp="1"/>
          </p:cNvSpPr>
          <p:nvPr>
            <p:ph type="body"/>
          </p:nvPr>
        </p:nvSpPr>
        <p:spPr>
          <a:xfrm>
            <a:off x="4674240" y="4060080"/>
            <a:ext cx="4015800" cy="2246040"/>
          </a:xfrm>
          <a:prstGeom prst="rect">
            <a:avLst/>
          </a:prstGeom>
        </p:spPr>
        <p:txBody>
          <a:bodyPr lIns="0" rIns="0" tIns="0" bIns="0"/>
          <a:p>
            <a:endParaRPr/>
          </a:p>
        </p:txBody>
      </p:sp>
      <p:sp>
        <p:nvSpPr>
          <p:cNvPr id="73" name="PlaceHolder 5"/>
          <p:cNvSpPr>
            <a:spLocks noGrp="1"/>
          </p:cNvSpPr>
          <p:nvPr>
            <p:ph type="body"/>
          </p:nvPr>
        </p:nvSpPr>
        <p:spPr>
          <a:xfrm>
            <a:off x="457200" y="4060080"/>
            <a:ext cx="4015800" cy="22460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5" name="PlaceHolder 2"/>
          <p:cNvSpPr>
            <a:spLocks noGrp="1"/>
          </p:cNvSpPr>
          <p:nvPr>
            <p:ph type="body"/>
          </p:nvPr>
        </p:nvSpPr>
        <p:spPr>
          <a:xfrm>
            <a:off x="457200" y="1600200"/>
            <a:ext cx="8229240" cy="4708800"/>
          </a:xfrm>
          <a:prstGeom prst="rect">
            <a:avLst/>
          </a:prstGeom>
        </p:spPr>
        <p:txBody>
          <a:bodyPr lIns="0" rIns="0" tIns="0" bIns="0"/>
          <a:p>
            <a:endParaRPr/>
          </a:p>
        </p:txBody>
      </p:sp>
      <p:sp>
        <p:nvSpPr>
          <p:cNvPr id="76" name="PlaceHolder 3"/>
          <p:cNvSpPr>
            <a:spLocks noGrp="1"/>
          </p:cNvSpPr>
          <p:nvPr>
            <p:ph type="body"/>
          </p:nvPr>
        </p:nvSpPr>
        <p:spPr>
          <a:xfrm>
            <a:off x="457200" y="1600200"/>
            <a:ext cx="8229240" cy="4708800"/>
          </a:xfrm>
          <a:prstGeom prst="rect">
            <a:avLst/>
          </a:prstGeom>
        </p:spPr>
        <p:txBody>
          <a:bodyPr lIns="0" rIns="0" tIns="0" bIns="0"/>
          <a:p>
            <a:endParaRPr/>
          </a:p>
        </p:txBody>
      </p:sp>
      <p:pic>
        <p:nvPicPr>
          <p:cNvPr id="77" name="" descr=""/>
          <p:cNvPicPr/>
          <p:nvPr/>
        </p:nvPicPr>
        <p:blipFill>
          <a:blip r:embed="rId2"/>
          <a:stretch/>
        </p:blipFill>
        <p:spPr>
          <a:xfrm>
            <a:off x="1620720" y="1600200"/>
            <a:ext cx="5901480" cy="4708800"/>
          </a:xfrm>
          <a:prstGeom prst="rect">
            <a:avLst/>
          </a:prstGeom>
          <a:ln>
            <a:noFill/>
          </a:ln>
        </p:spPr>
      </p:pic>
      <p:pic>
        <p:nvPicPr>
          <p:cNvPr id="78" name="" descr=""/>
          <p:cNvPicPr/>
          <p:nvPr/>
        </p:nvPicPr>
        <p:blipFill>
          <a:blip r:embed="rId3"/>
          <a:stretch/>
        </p:blipFill>
        <p:spPr>
          <a:xfrm>
            <a:off x="1620720" y="1600200"/>
            <a:ext cx="5901480" cy="47088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 name="PlaceHolder 2"/>
          <p:cNvSpPr>
            <a:spLocks noGrp="1"/>
          </p:cNvSpPr>
          <p:nvPr>
            <p:ph type="body"/>
          </p:nvPr>
        </p:nvSpPr>
        <p:spPr>
          <a:xfrm>
            <a:off x="457200" y="1600200"/>
            <a:ext cx="8229240" cy="470880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1" name="PlaceHolder 2"/>
          <p:cNvSpPr>
            <a:spLocks noGrp="1"/>
          </p:cNvSpPr>
          <p:nvPr>
            <p:ph type="body"/>
          </p:nvPr>
        </p:nvSpPr>
        <p:spPr>
          <a:xfrm>
            <a:off x="457200" y="1600200"/>
            <a:ext cx="4015800" cy="4708800"/>
          </a:xfrm>
          <a:prstGeom prst="rect">
            <a:avLst/>
          </a:prstGeom>
        </p:spPr>
        <p:txBody>
          <a:bodyPr lIns="0" rIns="0" tIns="0" bIns="0"/>
          <a:p>
            <a:endParaRPr/>
          </a:p>
        </p:txBody>
      </p:sp>
      <p:sp>
        <p:nvSpPr>
          <p:cNvPr id="12" name="PlaceHolder 3"/>
          <p:cNvSpPr>
            <a:spLocks noGrp="1"/>
          </p:cNvSpPr>
          <p:nvPr>
            <p:ph type="body"/>
          </p:nvPr>
        </p:nvSpPr>
        <p:spPr>
          <a:xfrm>
            <a:off x="4674240" y="1600200"/>
            <a:ext cx="4015800" cy="470880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6" name="PlaceHolder 2"/>
          <p:cNvSpPr>
            <a:spLocks noGrp="1"/>
          </p:cNvSpPr>
          <p:nvPr>
            <p:ph type="body"/>
          </p:nvPr>
        </p:nvSpPr>
        <p:spPr>
          <a:xfrm>
            <a:off x="457200" y="1600200"/>
            <a:ext cx="4015800" cy="2246040"/>
          </a:xfrm>
          <a:prstGeom prst="rect">
            <a:avLst/>
          </a:prstGeom>
        </p:spPr>
        <p:txBody>
          <a:bodyPr lIns="0" rIns="0" tIns="0" bIns="0"/>
          <a:p>
            <a:endParaRPr/>
          </a:p>
        </p:txBody>
      </p:sp>
      <p:sp>
        <p:nvSpPr>
          <p:cNvPr id="17" name="PlaceHolder 3"/>
          <p:cNvSpPr>
            <a:spLocks noGrp="1"/>
          </p:cNvSpPr>
          <p:nvPr>
            <p:ph type="body"/>
          </p:nvPr>
        </p:nvSpPr>
        <p:spPr>
          <a:xfrm>
            <a:off x="457200" y="4060080"/>
            <a:ext cx="4015800" cy="2246040"/>
          </a:xfrm>
          <a:prstGeom prst="rect">
            <a:avLst/>
          </a:prstGeom>
        </p:spPr>
        <p:txBody>
          <a:bodyPr lIns="0" rIns="0" tIns="0" bIns="0"/>
          <a:p>
            <a:endParaRPr/>
          </a:p>
        </p:txBody>
      </p:sp>
      <p:sp>
        <p:nvSpPr>
          <p:cNvPr id="18" name="PlaceHolder 4"/>
          <p:cNvSpPr>
            <a:spLocks noGrp="1"/>
          </p:cNvSpPr>
          <p:nvPr>
            <p:ph type="body"/>
          </p:nvPr>
        </p:nvSpPr>
        <p:spPr>
          <a:xfrm>
            <a:off x="4674240" y="1600200"/>
            <a:ext cx="4015800" cy="470880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0" name="PlaceHolder 2"/>
          <p:cNvSpPr>
            <a:spLocks noGrp="1"/>
          </p:cNvSpPr>
          <p:nvPr>
            <p:ph type="body"/>
          </p:nvPr>
        </p:nvSpPr>
        <p:spPr>
          <a:xfrm>
            <a:off x="457200" y="1600200"/>
            <a:ext cx="4015800" cy="4708800"/>
          </a:xfrm>
          <a:prstGeom prst="rect">
            <a:avLst/>
          </a:prstGeom>
        </p:spPr>
        <p:txBody>
          <a:bodyPr lIns="0" rIns="0" tIns="0" bIns="0"/>
          <a:p>
            <a:endParaRPr/>
          </a:p>
        </p:txBody>
      </p:sp>
      <p:sp>
        <p:nvSpPr>
          <p:cNvPr id="21" name="PlaceHolder 3"/>
          <p:cNvSpPr>
            <a:spLocks noGrp="1"/>
          </p:cNvSpPr>
          <p:nvPr>
            <p:ph type="body"/>
          </p:nvPr>
        </p:nvSpPr>
        <p:spPr>
          <a:xfrm>
            <a:off x="4674240" y="1600200"/>
            <a:ext cx="4015800" cy="2246040"/>
          </a:xfrm>
          <a:prstGeom prst="rect">
            <a:avLst/>
          </a:prstGeom>
        </p:spPr>
        <p:txBody>
          <a:bodyPr lIns="0" rIns="0" tIns="0" bIns="0"/>
          <a:p>
            <a:endParaRPr/>
          </a:p>
        </p:txBody>
      </p:sp>
      <p:sp>
        <p:nvSpPr>
          <p:cNvPr id="22" name="PlaceHolder 4"/>
          <p:cNvSpPr>
            <a:spLocks noGrp="1"/>
          </p:cNvSpPr>
          <p:nvPr>
            <p:ph type="body"/>
          </p:nvPr>
        </p:nvSpPr>
        <p:spPr>
          <a:xfrm>
            <a:off x="4674240" y="4060080"/>
            <a:ext cx="4015800" cy="22460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4" name="PlaceHolder 2"/>
          <p:cNvSpPr>
            <a:spLocks noGrp="1"/>
          </p:cNvSpPr>
          <p:nvPr>
            <p:ph type="body"/>
          </p:nvPr>
        </p:nvSpPr>
        <p:spPr>
          <a:xfrm>
            <a:off x="457200" y="1600200"/>
            <a:ext cx="4015800" cy="2246040"/>
          </a:xfrm>
          <a:prstGeom prst="rect">
            <a:avLst/>
          </a:prstGeom>
        </p:spPr>
        <p:txBody>
          <a:bodyPr lIns="0" rIns="0" tIns="0" bIns="0"/>
          <a:p>
            <a:endParaRPr/>
          </a:p>
        </p:txBody>
      </p:sp>
      <p:sp>
        <p:nvSpPr>
          <p:cNvPr id="25" name="PlaceHolder 3"/>
          <p:cNvSpPr>
            <a:spLocks noGrp="1"/>
          </p:cNvSpPr>
          <p:nvPr>
            <p:ph type="body"/>
          </p:nvPr>
        </p:nvSpPr>
        <p:spPr>
          <a:xfrm>
            <a:off x="4674240" y="1600200"/>
            <a:ext cx="4015800" cy="2246040"/>
          </a:xfrm>
          <a:prstGeom prst="rect">
            <a:avLst/>
          </a:prstGeom>
        </p:spPr>
        <p:txBody>
          <a:bodyPr lIns="0" rIns="0" tIns="0" bIns="0"/>
          <a:p>
            <a:endParaRPr/>
          </a:p>
        </p:txBody>
      </p:sp>
      <p:sp>
        <p:nvSpPr>
          <p:cNvPr id="26" name="PlaceHolder 4"/>
          <p:cNvSpPr>
            <a:spLocks noGrp="1"/>
          </p:cNvSpPr>
          <p:nvPr>
            <p:ph type="body"/>
          </p:nvPr>
        </p:nvSpPr>
        <p:spPr>
          <a:xfrm>
            <a:off x="457200" y="4060080"/>
            <a:ext cx="8229240" cy="22460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21920" y="1371600"/>
            <a:ext cx="8229240" cy="1828440"/>
          </a:xfrm>
          <a:prstGeom prst="rect">
            <a:avLst/>
          </a:prstGeom>
        </p:spPr>
        <p:txBody>
          <a:bodyPr lIns="45720" rIns="45720" tIns="0" bIns="0" anchor="b"/>
          <a:p>
            <a:pPr algn="ctr">
              <a:lnSpc>
                <a:spcPct val="100000"/>
              </a:lnSpc>
            </a:pPr>
            <a:r>
              <a:rPr b="1" lang="el-GR" sz="4800" strike="noStrike" cap="all">
                <a:solidFill>
                  <a:srgbClr val="e9d596"/>
                </a:solidFill>
                <a:latin typeface="Lucida Sans"/>
              </a:rPr>
              <a:t>Kλικ για επεξεργασία του τίτλου</a:t>
            </a:r>
            <a:endParaRPr/>
          </a:p>
        </p:txBody>
      </p:sp>
      <p:sp>
        <p:nvSpPr>
          <p:cNvPr id="1" name="PlaceHolder 2"/>
          <p:cNvSpPr>
            <a:spLocks noGrp="1"/>
          </p:cNvSpPr>
          <p:nvPr>
            <p:ph type="dt"/>
          </p:nvPr>
        </p:nvSpPr>
        <p:spPr>
          <a:xfrm>
            <a:off x="457200" y="6416640"/>
            <a:ext cx="2133360" cy="364680"/>
          </a:xfrm>
          <a:prstGeom prst="rect">
            <a:avLst/>
          </a:prstGeom>
        </p:spPr>
        <p:txBody>
          <a:bodyPr lIns="90000" rIns="90000" tIns="45000" bIns="45000" anchor="b"/>
          <a:p>
            <a:pPr>
              <a:lnSpc>
                <a:spcPct val="100000"/>
              </a:lnSpc>
            </a:pPr>
            <a:r>
              <a:rPr lang="el-GR" sz="1200" strike="noStrike">
                <a:solidFill>
                  <a:srgbClr val="bcbcbc"/>
                </a:solidFill>
                <a:latin typeface="Book Antiqua"/>
              </a:rPr>
              <a:t>16/5/2015</a:t>
            </a:r>
            <a:endParaRPr/>
          </a:p>
        </p:txBody>
      </p:sp>
      <p:sp>
        <p:nvSpPr>
          <p:cNvPr id="2" name="PlaceHolder 3"/>
          <p:cNvSpPr>
            <a:spLocks noGrp="1"/>
          </p:cNvSpPr>
          <p:nvPr>
            <p:ph type="ftr"/>
          </p:nvPr>
        </p:nvSpPr>
        <p:spPr>
          <a:xfrm>
            <a:off x="3124080" y="6416640"/>
            <a:ext cx="2895120" cy="364680"/>
          </a:xfrm>
          <a:prstGeom prst="rect">
            <a:avLst/>
          </a:prstGeom>
        </p:spPr>
        <p:txBody>
          <a:bodyPr lIns="90000" rIns="90000" tIns="45000" bIns="45000" anchor="b"/>
          <a:p>
            <a:endParaRPr/>
          </a:p>
        </p:txBody>
      </p:sp>
      <p:sp>
        <p:nvSpPr>
          <p:cNvPr id="3" name="PlaceHolder 4"/>
          <p:cNvSpPr>
            <a:spLocks noGrp="1"/>
          </p:cNvSpPr>
          <p:nvPr>
            <p:ph type="sldNum"/>
          </p:nvPr>
        </p:nvSpPr>
        <p:spPr>
          <a:xfrm>
            <a:off x="7924680" y="6416640"/>
            <a:ext cx="761760" cy="364680"/>
          </a:xfrm>
          <a:prstGeom prst="rect">
            <a:avLst/>
          </a:prstGeom>
        </p:spPr>
        <p:txBody>
          <a:bodyPr lIns="0" rIns="0" tIns="45000" bIns="45000" anchor="b"/>
          <a:p>
            <a:pPr algn="r">
              <a:lnSpc>
                <a:spcPct val="100000"/>
              </a:lnSpc>
            </a:pPr>
            <a:fld id="{142C6A1F-9DF9-4102-A3ED-3FE7FC5CC00B}" type="slidenum">
              <a:rPr lang="el-GR" sz="1200" strike="noStrike">
                <a:solidFill>
                  <a:srgbClr val="bcbcbc"/>
                </a:solidFill>
                <a:latin typeface="Book Antiqua"/>
              </a:rPr>
              <a:t>&lt;number&gt;</a:t>
            </a:fld>
            <a:endParaRPr/>
          </a:p>
        </p:txBody>
      </p:sp>
      <p:sp>
        <p:nvSpPr>
          <p:cNvPr id="4" name="PlaceHolder 5"/>
          <p:cNvSpPr>
            <a:spLocks noGrp="1"/>
          </p:cNvSpPr>
          <p:nvPr>
            <p:ph type="subTitle"/>
          </p:nvPr>
        </p:nvSpPr>
        <p:spPr>
          <a:xfrm>
            <a:off x="1371600" y="3331800"/>
            <a:ext cx="6400440" cy="1752120"/>
          </a:xfrm>
          <a:prstGeom prst="rect">
            <a:avLst/>
          </a:prstGeom>
        </p:spPr>
        <p:txBody>
          <a:bodyPr lIns="90000" rIns="90000" tIns="45000" bIns="45000"/>
          <a:p>
            <a:pPr algn="ctr">
              <a:lnSpc>
                <a:spcPct val="100000"/>
              </a:lnSpc>
            </a:pPr>
            <a:r>
              <a:rPr lang="el-GR" sz="2800" strike="noStrike">
                <a:solidFill>
                  <a:srgbClr val="ffffff"/>
                </a:solidFill>
                <a:latin typeface="Book Antiqua"/>
              </a:rPr>
              <a:t>Κάντε κλικ για να επεξεργαστείτε τον υπότιτλο του υποδείγματος</a:t>
            </a:r>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l-GR" sz="2800">
                <a:latin typeface="Book Antiqua"/>
              </a:rPr>
              <a:t>Click to edit the outline text format</a:t>
            </a:r>
            <a:endParaRPr/>
          </a:p>
          <a:p>
            <a:pPr lvl="1">
              <a:buSzPct val="75000"/>
              <a:buFont typeface="StarSymbol"/>
              <a:buChar char=""/>
            </a:pPr>
            <a:r>
              <a:rPr lang="el-GR" sz="2200">
                <a:latin typeface="Book Antiqua"/>
              </a:rPr>
              <a:t>Second Outline Level</a:t>
            </a:r>
            <a:endParaRPr/>
          </a:p>
          <a:p>
            <a:pPr lvl="2">
              <a:buSzPct val="45000"/>
              <a:buFont typeface="StarSymbol"/>
              <a:buChar char=""/>
            </a:pPr>
            <a:r>
              <a:rPr lang="el-GR" sz="2000">
                <a:latin typeface="Book Antiqua"/>
              </a:rPr>
              <a:t>Third Outline Level</a:t>
            </a:r>
            <a:endParaRPr/>
          </a:p>
          <a:p>
            <a:pPr lvl="3">
              <a:buSzPct val="75000"/>
              <a:buFont typeface="StarSymbol"/>
              <a:buChar char=""/>
            </a:pPr>
            <a:r>
              <a:rPr lang="el-GR" sz="2000">
                <a:latin typeface="Book Antiqua"/>
              </a:rPr>
              <a:t>Fourth Outline Level</a:t>
            </a:r>
            <a:endParaRPr/>
          </a:p>
          <a:p>
            <a:pPr lvl="4">
              <a:buSzPct val="45000"/>
              <a:buFont typeface="StarSymbol"/>
              <a:buChar char=""/>
            </a:pPr>
            <a:r>
              <a:rPr lang="el-GR" sz="2000">
                <a:latin typeface="Book Antiqua"/>
              </a:rPr>
              <a:t>Fifth Outline Level</a:t>
            </a:r>
            <a:endParaRPr/>
          </a:p>
          <a:p>
            <a:pPr lvl="5">
              <a:buSzPct val="45000"/>
              <a:buFont typeface="StarSymbol"/>
              <a:buChar char=""/>
            </a:pPr>
            <a:r>
              <a:rPr lang="el-GR" sz="2000">
                <a:latin typeface="Book Antiqua"/>
              </a:rPr>
              <a:t>Sixth Outline Level</a:t>
            </a:r>
            <a:endParaRPr/>
          </a:p>
          <a:p>
            <a:pPr lvl="6">
              <a:buSzPct val="45000"/>
              <a:buFont typeface="StarSymbol"/>
              <a:buChar char=""/>
            </a:pPr>
            <a:r>
              <a:rPr lang="el-GR" sz="2000">
                <a:latin typeface="Book Antiqua"/>
              </a:rPr>
              <a:t>Seventh Outline Level</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lIns="90000" rIns="90000" tIns="45000" bIns="45000" anchor="ctr"/>
          <a:p>
            <a:pPr algn="ctr">
              <a:lnSpc>
                <a:spcPct val="100000"/>
              </a:lnSpc>
            </a:pPr>
            <a:r>
              <a:rPr b="1" lang="el-GR" sz="4100" strike="noStrike">
                <a:solidFill>
                  <a:srgbClr val="e9d596"/>
                </a:solidFill>
                <a:latin typeface="Lucida Sans"/>
              </a:rPr>
              <a:t>Kλικ για επεξεργασία του τίτλου</a:t>
            </a:r>
            <a:endParaRPr/>
          </a:p>
        </p:txBody>
      </p:sp>
      <p:sp>
        <p:nvSpPr>
          <p:cNvPr id="41" name="PlaceHolder 2"/>
          <p:cNvSpPr>
            <a:spLocks noGrp="1"/>
          </p:cNvSpPr>
          <p:nvPr>
            <p:ph type="body"/>
          </p:nvPr>
        </p:nvSpPr>
        <p:spPr>
          <a:xfrm>
            <a:off x="457200" y="1600200"/>
            <a:ext cx="8229240" cy="4708800"/>
          </a:xfrm>
          <a:prstGeom prst="rect">
            <a:avLst/>
          </a:prstGeom>
        </p:spPr>
        <p:txBody>
          <a:bodyPr lIns="90000" rIns="90000" tIns="45000" bIns="45000"/>
          <a:p>
            <a:pPr>
              <a:buSzPct val="45000"/>
              <a:buFont typeface="StarSymbol"/>
              <a:buChar char=""/>
            </a:pPr>
            <a:r>
              <a:rPr lang="el-GR" sz="2800" strike="noStrike">
                <a:solidFill>
                  <a:srgbClr val="ffffff"/>
                </a:solidFill>
                <a:latin typeface="Book Antiqua"/>
              </a:rPr>
              <a:t>Click to edit the outline text format</a:t>
            </a:r>
            <a:endParaRPr/>
          </a:p>
          <a:p>
            <a:pPr lvl="1">
              <a:buSzPct val="75000"/>
              <a:buFont typeface="StarSymbol"/>
              <a:buChar char=""/>
            </a:pPr>
            <a:r>
              <a:rPr lang="el-GR" sz="2800" strike="noStrike">
                <a:solidFill>
                  <a:srgbClr val="ffffff"/>
                </a:solidFill>
                <a:latin typeface="Book Antiqua"/>
              </a:rPr>
              <a:t>Second Outline Level</a:t>
            </a:r>
            <a:endParaRPr/>
          </a:p>
          <a:p>
            <a:pPr lvl="2">
              <a:buSzPct val="45000"/>
              <a:buFont typeface="StarSymbol"/>
              <a:buChar char=""/>
            </a:pPr>
            <a:r>
              <a:rPr lang="el-GR" sz="2800" strike="noStrike">
                <a:solidFill>
                  <a:srgbClr val="ffffff"/>
                </a:solidFill>
                <a:latin typeface="Book Antiqua"/>
              </a:rPr>
              <a:t>Third Outline Level</a:t>
            </a:r>
            <a:endParaRPr/>
          </a:p>
          <a:p>
            <a:pPr lvl="3">
              <a:buSzPct val="75000"/>
              <a:buFont typeface="StarSymbol"/>
              <a:buChar char=""/>
            </a:pPr>
            <a:r>
              <a:rPr lang="el-GR" sz="2800" strike="noStrike">
                <a:solidFill>
                  <a:srgbClr val="ffffff"/>
                </a:solidFill>
                <a:latin typeface="Book Antiqua"/>
              </a:rPr>
              <a:t>Fourth Outline Level</a:t>
            </a:r>
            <a:endParaRPr/>
          </a:p>
          <a:p>
            <a:pPr lvl="4">
              <a:buSzPct val="45000"/>
              <a:buFont typeface="StarSymbol"/>
              <a:buChar char=""/>
            </a:pPr>
            <a:r>
              <a:rPr lang="el-GR" sz="2800" strike="noStrike">
                <a:solidFill>
                  <a:srgbClr val="ffffff"/>
                </a:solidFill>
                <a:latin typeface="Book Antiqua"/>
              </a:rPr>
              <a:t>Fifth Outline Level</a:t>
            </a:r>
            <a:endParaRPr/>
          </a:p>
          <a:p>
            <a:pPr lvl="5">
              <a:buSzPct val="45000"/>
              <a:buFont typeface="StarSymbol"/>
              <a:buChar char=""/>
            </a:pPr>
            <a:r>
              <a:rPr lang="el-GR" sz="2800" strike="noStrike">
                <a:solidFill>
                  <a:srgbClr val="ffffff"/>
                </a:solidFill>
                <a:latin typeface="Book Antiqua"/>
              </a:rPr>
              <a:t>Sixth Outline Level</a:t>
            </a:r>
            <a:endParaRPr/>
          </a:p>
          <a:p>
            <a:pPr>
              <a:lnSpc>
                <a:spcPct val="100000"/>
              </a:lnSpc>
              <a:buSzPct val="65000"/>
              <a:buFont typeface="Wingdings 2" charset="2"/>
              <a:buChar char=""/>
            </a:pPr>
            <a:r>
              <a:rPr lang="el-GR" sz="2800" strike="noStrike">
                <a:solidFill>
                  <a:srgbClr val="ffffff"/>
                </a:solidFill>
                <a:latin typeface="Book Antiqua"/>
              </a:rPr>
              <a:t>Seventh Outline LevelKλικ για επεξεργασία των στυλ του υποδείγματος</a:t>
            </a:r>
            <a:endParaRPr/>
          </a:p>
          <a:p>
            <a:pPr lvl="1">
              <a:lnSpc>
                <a:spcPct val="100000"/>
              </a:lnSpc>
              <a:buSzPct val="80000"/>
              <a:buFont typeface="Wingdings 2" charset="2"/>
              <a:buChar char=""/>
            </a:pPr>
            <a:r>
              <a:rPr lang="el-GR" sz="2400" strike="noStrike">
                <a:solidFill>
                  <a:srgbClr val="ffffff"/>
                </a:solidFill>
                <a:latin typeface="Book Antiqua"/>
              </a:rPr>
              <a:t>Δεύτερου επιπέδου</a:t>
            </a:r>
            <a:endParaRPr/>
          </a:p>
          <a:p>
            <a:pPr lvl="2">
              <a:lnSpc>
                <a:spcPct val="100000"/>
              </a:lnSpc>
              <a:buSzPct val="95000"/>
              <a:buFont typeface="Wingdings" charset="2"/>
              <a:buChar char=""/>
            </a:pPr>
            <a:r>
              <a:rPr lang="el-GR" sz="2200" strike="noStrike">
                <a:solidFill>
                  <a:srgbClr val="ffffff"/>
                </a:solidFill>
                <a:latin typeface="Book Antiqua"/>
              </a:rPr>
              <a:t>Τρίτου επιπέδου</a:t>
            </a:r>
            <a:endParaRPr/>
          </a:p>
          <a:p>
            <a:pPr lvl="3">
              <a:lnSpc>
                <a:spcPct val="100000"/>
              </a:lnSpc>
              <a:buFont typeface="Wingdings 3" charset="2"/>
              <a:buChar char=""/>
            </a:pPr>
            <a:r>
              <a:rPr lang="el-GR" sz="2000" strike="noStrike">
                <a:solidFill>
                  <a:srgbClr val="ffffff"/>
                </a:solidFill>
                <a:latin typeface="Book Antiqua"/>
              </a:rPr>
              <a:t>Τέταρτου επιπέδου</a:t>
            </a:r>
            <a:endParaRPr/>
          </a:p>
          <a:p>
            <a:pPr lvl="4">
              <a:lnSpc>
                <a:spcPct val="100000"/>
              </a:lnSpc>
              <a:buFont typeface="Wingdings 2" charset="2"/>
              <a:buChar char=""/>
            </a:pPr>
            <a:r>
              <a:rPr lang="el-GR" sz="2000" strike="noStrike">
                <a:solidFill>
                  <a:srgbClr val="ffffff"/>
                </a:solidFill>
                <a:latin typeface="Book Antiqua"/>
              </a:rPr>
              <a:t>Πέμπτου επιπέδου</a:t>
            </a:r>
            <a:endParaRPr/>
          </a:p>
        </p:txBody>
      </p:sp>
      <p:sp>
        <p:nvSpPr>
          <p:cNvPr id="42" name="PlaceHolder 3"/>
          <p:cNvSpPr>
            <a:spLocks noGrp="1"/>
          </p:cNvSpPr>
          <p:nvPr>
            <p:ph type="dt"/>
          </p:nvPr>
        </p:nvSpPr>
        <p:spPr>
          <a:xfrm>
            <a:off x="457200" y="6416640"/>
            <a:ext cx="2133360" cy="364680"/>
          </a:xfrm>
          <a:prstGeom prst="rect">
            <a:avLst/>
          </a:prstGeom>
        </p:spPr>
        <p:txBody>
          <a:bodyPr lIns="90000" rIns="90000" tIns="45000" bIns="45000" anchor="b"/>
          <a:p>
            <a:pPr>
              <a:lnSpc>
                <a:spcPct val="100000"/>
              </a:lnSpc>
            </a:pPr>
            <a:r>
              <a:rPr lang="el-GR" sz="1200" strike="noStrike">
                <a:solidFill>
                  <a:srgbClr val="bcbcbc"/>
                </a:solidFill>
                <a:latin typeface="Book Antiqua"/>
              </a:rPr>
              <a:t>16/5/2015</a:t>
            </a:r>
            <a:endParaRPr/>
          </a:p>
        </p:txBody>
      </p:sp>
      <p:sp>
        <p:nvSpPr>
          <p:cNvPr id="43" name="PlaceHolder 4"/>
          <p:cNvSpPr>
            <a:spLocks noGrp="1"/>
          </p:cNvSpPr>
          <p:nvPr>
            <p:ph type="ftr"/>
          </p:nvPr>
        </p:nvSpPr>
        <p:spPr>
          <a:xfrm>
            <a:off x="3124080" y="6416640"/>
            <a:ext cx="2895120" cy="364680"/>
          </a:xfrm>
          <a:prstGeom prst="rect">
            <a:avLst/>
          </a:prstGeom>
        </p:spPr>
        <p:txBody>
          <a:bodyPr lIns="90000" rIns="90000" tIns="45000" bIns="45000" anchor="b"/>
          <a:p>
            <a:endParaRPr/>
          </a:p>
        </p:txBody>
      </p:sp>
      <p:sp>
        <p:nvSpPr>
          <p:cNvPr id="44" name="PlaceHolder 5"/>
          <p:cNvSpPr>
            <a:spLocks noGrp="1"/>
          </p:cNvSpPr>
          <p:nvPr>
            <p:ph type="sldNum"/>
          </p:nvPr>
        </p:nvSpPr>
        <p:spPr>
          <a:xfrm>
            <a:off x="7924680" y="6416640"/>
            <a:ext cx="761760" cy="364680"/>
          </a:xfrm>
          <a:prstGeom prst="rect">
            <a:avLst/>
          </a:prstGeom>
        </p:spPr>
        <p:txBody>
          <a:bodyPr lIns="0" rIns="0" tIns="45000" bIns="45000" anchor="b"/>
          <a:p>
            <a:pPr algn="r">
              <a:lnSpc>
                <a:spcPct val="100000"/>
              </a:lnSpc>
            </a:pPr>
            <a:fld id="{83A8EFDD-0417-474D-8363-47744D610595}" type="slidenum">
              <a:rPr lang="el-GR" sz="1200" strike="noStrike">
                <a:solidFill>
                  <a:srgbClr val="bcbcbc"/>
                </a:solidFill>
                <a:latin typeface="Book Antiqua"/>
              </a:rPr>
              <a:t>&lt;number&gt;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chart" Target="../charts/chart5.xml"/><Relationship Id="rId3"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chart" Target="../charts/chart6.xml"/><Relationship Id="rId2" Type="http://schemas.openxmlformats.org/officeDocument/2006/relationships/chart" Target="../charts/chart7.xml"/><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chart" Target="../charts/chart8.xml"/><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467640" y="764640"/>
            <a:ext cx="8229240" cy="1828440"/>
          </a:xfrm>
          <a:prstGeom prst="rect">
            <a:avLst/>
          </a:prstGeom>
          <a:noFill/>
          <a:ln>
            <a:noFill/>
          </a:ln>
        </p:spPr>
        <p:txBody>
          <a:bodyPr lIns="45720" rIns="45720" tIns="0" bIns="0" anchor="b"/>
          <a:p>
            <a:pPr algn="ctr">
              <a:lnSpc>
                <a:spcPct val="100000"/>
              </a:lnSpc>
            </a:pPr>
            <a:r>
              <a:rPr b="1" i="1" lang="el-GR" sz="3200" strike="noStrike" cap="all">
                <a:solidFill>
                  <a:srgbClr val="e9d596"/>
                </a:solidFill>
                <a:latin typeface="Lucida Sans"/>
              </a:rPr>
              <a:t>Μορφεσ δουλειασ και εκμεταλλευσησ και η απαντηση του χριστιανισμου. </a:t>
            </a:r>
            <a:endParaRPr/>
          </a:p>
        </p:txBody>
      </p:sp>
      <p:sp>
        <p:nvSpPr>
          <p:cNvPr id="80" name="TextShape 2"/>
          <p:cNvSpPr txBox="1"/>
          <p:nvPr/>
        </p:nvSpPr>
        <p:spPr>
          <a:xfrm>
            <a:off x="1371600" y="3331800"/>
            <a:ext cx="6400440" cy="1752120"/>
          </a:xfrm>
          <a:prstGeom prst="rect">
            <a:avLst/>
          </a:prstGeom>
          <a:noFill/>
          <a:ln>
            <a:noFill/>
          </a:ln>
        </p:spPr>
        <p:txBody>
          <a:bodyPr lIns="90000" rIns="90000" tIns="45000" bIns="45000"/>
          <a:p>
            <a:pPr algn="ctr">
              <a:lnSpc>
                <a:spcPct val="100000"/>
              </a:lnSpc>
            </a:pPr>
            <a:r>
              <a:rPr lang="el-GR" sz="2800" strike="noStrike">
                <a:solidFill>
                  <a:srgbClr val="ffffff"/>
                </a:solidFill>
                <a:latin typeface="Book Antiqua"/>
              </a:rPr>
              <a:t>ΓΕΛ ΚΑΤΑΣΤΑΡΙΟΥ PROJECT  Α΄ Τάξη</a:t>
            </a:r>
            <a:endParaRPr/>
          </a:p>
          <a:p>
            <a:pPr algn="ctr">
              <a:lnSpc>
                <a:spcPct val="100000"/>
              </a:lnSpc>
            </a:pPr>
            <a:r>
              <a:rPr lang="el-GR" sz="2800" strike="noStrike">
                <a:solidFill>
                  <a:srgbClr val="ffffff"/>
                </a:solidFill>
                <a:latin typeface="Book Antiqua"/>
              </a:rPr>
              <a:t>2014 -2015.</a:t>
            </a:r>
            <a:endParaRPr/>
          </a:p>
          <a:p>
            <a:pPr algn="ctr">
              <a:lnSpc>
                <a:spcPct val="100000"/>
              </a:lnSpc>
            </a:pPr>
            <a:r>
              <a:rPr lang="el-GR" sz="2800" strike="noStrike">
                <a:solidFill>
                  <a:srgbClr val="ffffff"/>
                </a:solidFill>
                <a:latin typeface="Book Antiqua"/>
              </a:rPr>
              <a:t>Συντονιστής : Παπαγεώργης Ιωάννης – Ιωσήφ ΠΕ 01 </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6" name="Picture 2" descr=""/>
          <p:cNvPicPr/>
          <p:nvPr/>
        </p:nvPicPr>
        <p:blipFill>
          <a:blip r:embed="rId1"/>
          <a:stretch/>
        </p:blipFill>
        <p:spPr>
          <a:xfrm>
            <a:off x="0" y="0"/>
            <a:ext cx="9153720" cy="6857640"/>
          </a:xfrm>
          <a:prstGeom prst="rect">
            <a:avLst/>
          </a:prstGeom>
          <a:ln>
            <a:noFill/>
          </a:ln>
        </p:spPr>
      </p:pic>
    </p:spTree>
  </p:cSld>
  <p:transition spd="med" advTm="4000">
    <p:wedge/>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7" name="Picture 2" descr=""/>
          <p:cNvPicPr/>
          <p:nvPr/>
        </p:nvPicPr>
        <p:blipFill>
          <a:blip r:embed="rId1"/>
          <a:stretch/>
        </p:blipFill>
        <p:spPr>
          <a:xfrm>
            <a:off x="0" y="18000"/>
            <a:ext cx="9107280" cy="6839640"/>
          </a:xfrm>
          <a:prstGeom prst="rect">
            <a:avLst/>
          </a:prstGeom>
          <a:ln>
            <a:noFill/>
          </a:ln>
        </p:spPr>
      </p:pic>
    </p:spTree>
  </p:cSld>
  <p:transition spd="med" advTm="4000">
    <p:cover dir="l"/>
  </p:transition>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457200" y="274680"/>
            <a:ext cx="8229240" cy="1142640"/>
          </a:xfrm>
          <a:prstGeom prst="rect">
            <a:avLst/>
          </a:prstGeom>
          <a:noFill/>
          <a:ln>
            <a:noFill/>
          </a:ln>
        </p:spPr>
        <p:txBody>
          <a:bodyPr lIns="90000" rIns="90000" tIns="45000" bIns="45000" anchor="ctr"/>
          <a:p>
            <a:pPr algn="ctr">
              <a:lnSpc>
                <a:spcPct val="100000"/>
              </a:lnSpc>
            </a:pPr>
            <a:r>
              <a:rPr b="1" lang="el-GR" sz="4100" strike="noStrike">
                <a:solidFill>
                  <a:srgbClr val="e9d596"/>
                </a:solidFill>
                <a:latin typeface="Lucida Sans"/>
              </a:rPr>
              <a:t>Σεξουαλική κακοποίηση.</a:t>
            </a:r>
            <a:endParaRPr/>
          </a:p>
        </p:txBody>
      </p:sp>
      <p:sp>
        <p:nvSpPr>
          <p:cNvPr id="99" name="TextShape 2"/>
          <p:cNvSpPr txBox="1"/>
          <p:nvPr/>
        </p:nvSpPr>
        <p:spPr>
          <a:xfrm>
            <a:off x="457200" y="1600200"/>
            <a:ext cx="8229240" cy="4708800"/>
          </a:xfrm>
          <a:prstGeom prst="rect">
            <a:avLst/>
          </a:prstGeom>
          <a:noFill/>
          <a:ln>
            <a:noFill/>
          </a:ln>
        </p:spPr>
        <p:txBody>
          <a:bodyPr lIns="90000" rIns="90000" tIns="45000" bIns="45000"/>
          <a:p>
            <a:pPr>
              <a:lnSpc>
                <a:spcPct val="100000"/>
              </a:lnSpc>
              <a:buSzPct val="65000"/>
              <a:buFont typeface="Wingdings 2" charset="2"/>
              <a:buChar char=""/>
            </a:pPr>
            <a:r>
              <a:rPr b="1" lang="el-GR" sz="2800" strike="noStrike">
                <a:solidFill>
                  <a:srgbClr val="ffffff"/>
                </a:solidFill>
                <a:latin typeface="Book Antiqua"/>
              </a:rPr>
              <a:t>Η </a:t>
            </a:r>
            <a:r>
              <a:rPr b="1" lang="el-GR" sz="2800" strike="noStrike">
                <a:solidFill>
                  <a:srgbClr val="ff0000"/>
                </a:solidFill>
                <a:latin typeface="Book Antiqua"/>
              </a:rPr>
              <a:t>σεξουαλική κακοποίηση </a:t>
            </a:r>
            <a:r>
              <a:rPr b="1" lang="el-GR" sz="2800" strike="noStrike">
                <a:solidFill>
                  <a:srgbClr val="ffffff"/>
                </a:solidFill>
                <a:latin typeface="Book Antiqua"/>
              </a:rPr>
              <a:t>είναι η σεξουαλική δραστηριότητα χωρίς την εκούσια συγκατάθεση του θύματος και αποτελεί σοβαρή μορφή ψυχικής και σωματικής βίας. Η σεξουαλική κακοποίηση αποτελείται και από μορφές δίχως  σωματική επαφή. </a:t>
            </a:r>
            <a:endParaRPr/>
          </a:p>
          <a:p>
            <a:pPr>
              <a:lnSpc>
                <a:spcPct val="80000"/>
              </a:lnSpc>
              <a:buSzPct val="65000"/>
              <a:buFont typeface="Wingdings 2" charset="2"/>
              <a:buChar char=""/>
            </a:pPr>
            <a:r>
              <a:rPr b="1" lang="el-GR" sz="2800" strike="noStrike">
                <a:solidFill>
                  <a:srgbClr val="253d75"/>
                </a:solidFill>
                <a:latin typeface="Book Antiqua"/>
              </a:rPr>
              <a:t>Για τη συγκεκριμένη μορφή σεξουαλικής κακοποίησης παραδείγματα είναι τα ακόλουθα :</a:t>
            </a:r>
            <a:r>
              <a:rPr i="1" lang="el-GR" sz="2800" strike="noStrike">
                <a:solidFill>
                  <a:srgbClr val="253d75"/>
                </a:solidFill>
                <a:latin typeface="Book Antiqua"/>
              </a:rPr>
              <a:t> </a:t>
            </a:r>
            <a:endParaRPr/>
          </a:p>
          <a:p>
            <a:pPr>
              <a:lnSpc>
                <a:spcPct val="80000"/>
              </a:lnSpc>
              <a:buSzPct val="65000"/>
              <a:buFont typeface="Wingdings" charset="2"/>
              <a:buAutoNum type="arabicPeriod"/>
            </a:pPr>
            <a:r>
              <a:rPr lang="el-GR" sz="2800" strike="noStrike">
                <a:solidFill>
                  <a:srgbClr val="ffffff"/>
                </a:solidFill>
                <a:latin typeface="Book Antiqua"/>
              </a:rPr>
              <a:t> </a:t>
            </a:r>
            <a:r>
              <a:rPr b="1" i="1" lang="el-GR" sz="2800" strike="noStrike">
                <a:solidFill>
                  <a:srgbClr val="ffc000"/>
                </a:solidFill>
                <a:latin typeface="Book Antiqua"/>
              </a:rPr>
              <a:t>Δημόσια έκθεση φωτογραφιών </a:t>
            </a:r>
            <a:r>
              <a:rPr lang="el-GR" sz="2800" strike="noStrike">
                <a:solidFill>
                  <a:srgbClr val="ffffff"/>
                </a:solidFill>
                <a:latin typeface="Book Antiqua"/>
              </a:rPr>
              <a:t>του θύματος, σεξουαλικού περιεχομένου, δίχως τη συγκατάθεση του θύματος.  </a:t>
            </a:r>
            <a:endParaRPr/>
          </a:p>
          <a:p>
            <a:pPr>
              <a:lnSpc>
                <a:spcPct val="80000"/>
              </a:lnSpc>
              <a:buSzPct val="65000"/>
              <a:buFont typeface="Wingdings" charset="2"/>
              <a:buAutoNum type="arabicPeriod"/>
            </a:pPr>
            <a:r>
              <a:rPr lang="el-GR" sz="2800" strike="noStrike">
                <a:solidFill>
                  <a:srgbClr val="ffffff"/>
                </a:solidFill>
                <a:latin typeface="Book Antiqua"/>
              </a:rPr>
              <a:t> </a:t>
            </a:r>
            <a:r>
              <a:rPr lang="el-GR" sz="2800" strike="noStrike">
                <a:solidFill>
                  <a:srgbClr val="ffffff"/>
                </a:solidFill>
                <a:latin typeface="Book Antiqua"/>
              </a:rPr>
              <a:t>Έκθεση του θύματος σε περιεχόμενο πορνογραφικού υλικού. </a:t>
            </a:r>
            <a:endParaRPr/>
          </a:p>
          <a:p>
            <a:pPr>
              <a:lnSpc>
                <a:spcPct val="80000"/>
              </a:lnSpc>
              <a:buSzPct val="65000"/>
              <a:buFont typeface="Wingdings" charset="2"/>
              <a:buAutoNum type="arabicPeriod"/>
            </a:pPr>
            <a:r>
              <a:rPr lang="el-GR" sz="2800" strike="noStrike">
                <a:solidFill>
                  <a:srgbClr val="ffffff"/>
                </a:solidFill>
                <a:latin typeface="Book Antiqua"/>
              </a:rPr>
              <a:t> </a:t>
            </a:r>
            <a:r>
              <a:rPr b="1" i="1" lang="el-GR" sz="2800" strike="noStrike">
                <a:solidFill>
                  <a:srgbClr val="ffc000"/>
                </a:solidFill>
                <a:latin typeface="Book Antiqua"/>
              </a:rPr>
              <a:t>Δημοσιοποίηση πληροφοριών </a:t>
            </a:r>
            <a:r>
              <a:rPr lang="el-GR" sz="2800" strike="noStrike">
                <a:solidFill>
                  <a:srgbClr val="ffffff"/>
                </a:solidFill>
                <a:latin typeface="Book Antiqua"/>
              </a:rPr>
              <a:t>του θύματος σεξουαλικού περιεχομένου, δίχως τη συγκατάθεσή του.  </a:t>
            </a:r>
            <a:endParaRPr/>
          </a:p>
          <a:p>
            <a:pPr>
              <a:lnSpc>
                <a:spcPct val="80000"/>
              </a:lnSpc>
            </a:pPr>
            <a:endParaRPr/>
          </a:p>
          <a:p>
            <a:pPr>
              <a:lnSpc>
                <a:spcPct val="100000"/>
              </a:lnSpc>
            </a:pPr>
            <a:endParaRPr/>
          </a:p>
          <a:p>
            <a:pPr>
              <a:lnSpc>
                <a:spcPct val="100000"/>
              </a:lnSpc>
            </a:pP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0" y="0"/>
            <a:ext cx="9154440" cy="6857640"/>
          </a:xfrm>
          <a:prstGeom prst="rect">
            <a:avLst/>
          </a:prstGeom>
          <a:ln>
            <a:noFill/>
          </a:ln>
        </p:spPr>
      </p:pic>
    </p:spTree>
  </p:cSld>
  <p:transition spd="med" advTm="4000">
    <p:wipe dir="u"/>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457200" y="274680"/>
            <a:ext cx="8074800" cy="921600"/>
          </a:xfrm>
          <a:prstGeom prst="rect">
            <a:avLst/>
          </a:prstGeom>
          <a:noFill/>
          <a:ln>
            <a:noFill/>
          </a:ln>
        </p:spPr>
        <p:txBody>
          <a:bodyPr lIns="90000" rIns="90000" tIns="45000" bIns="45000" anchor="ctr"/>
          <a:p>
            <a:pPr algn="ctr">
              <a:lnSpc>
                <a:spcPct val="100000"/>
              </a:lnSpc>
            </a:pPr>
            <a:r>
              <a:rPr b="1" lang="el-GR" sz="3200" strike="noStrike">
                <a:solidFill>
                  <a:srgbClr val="e9d596"/>
                </a:solidFill>
                <a:latin typeface="Lucida Sans"/>
              </a:rPr>
              <a:t>Συμβουλευτικό Κέντρο Γυναικών Ζακύνθου : «Ο τροχός της ισχύος και του ελέγχου»</a:t>
            </a:r>
            <a:endParaRPr/>
          </a:p>
        </p:txBody>
      </p:sp>
      <p:pic>
        <p:nvPicPr>
          <p:cNvPr id="102" name="Picture 2" descr=""/>
          <p:cNvPicPr/>
          <p:nvPr/>
        </p:nvPicPr>
        <p:blipFill>
          <a:blip r:embed="rId1"/>
          <a:stretch/>
        </p:blipFill>
        <p:spPr>
          <a:xfrm>
            <a:off x="2267640" y="1340640"/>
            <a:ext cx="4248000" cy="551700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457200" y="274680"/>
            <a:ext cx="7930800" cy="705600"/>
          </a:xfrm>
          <a:prstGeom prst="rect">
            <a:avLst/>
          </a:prstGeom>
          <a:noFill/>
          <a:ln>
            <a:noFill/>
          </a:ln>
        </p:spPr>
        <p:txBody>
          <a:bodyPr lIns="90000" rIns="90000" tIns="45000" bIns="45000" anchor="ctr"/>
          <a:p>
            <a:pPr algn="ctr">
              <a:lnSpc>
                <a:spcPct val="100000"/>
              </a:lnSpc>
            </a:pPr>
            <a:r>
              <a:rPr b="1" lang="el-GR" sz="2800" strike="noStrike">
                <a:solidFill>
                  <a:srgbClr val="e9d596"/>
                </a:solidFill>
                <a:latin typeface="Lucida Sans"/>
              </a:rPr>
              <a:t>Δραστηριότητα διερεύνησης του φαινομένου με τη συμμετοχή των μαθητών.</a:t>
            </a:r>
            <a:endParaRPr/>
          </a:p>
        </p:txBody>
      </p:sp>
      <p:pic>
        <p:nvPicPr>
          <p:cNvPr id="104" name="Picture 2" descr=""/>
          <p:cNvPicPr/>
          <p:nvPr/>
        </p:nvPicPr>
        <p:blipFill>
          <a:blip r:embed="rId1"/>
          <a:stretch/>
        </p:blipFill>
        <p:spPr>
          <a:xfrm>
            <a:off x="323640" y="1196640"/>
            <a:ext cx="8568720" cy="566100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lIns="90000" rIns="90000" tIns="45000" bIns="45000" anchor="ctr"/>
          <a:p>
            <a:pPr algn="ctr">
              <a:lnSpc>
                <a:spcPct val="100000"/>
              </a:lnSpc>
            </a:pPr>
            <a:r>
              <a:rPr b="1" lang="el-GR" sz="4100" strike="noStrike">
                <a:solidFill>
                  <a:srgbClr val="e9d596"/>
                </a:solidFill>
                <a:latin typeface="Lucida Sans"/>
              </a:rPr>
              <a:t>Αίτια του φαινομένου </a:t>
            </a:r>
            <a:endParaRPr/>
          </a:p>
        </p:txBody>
      </p:sp>
      <p:sp>
        <p:nvSpPr>
          <p:cNvPr id="106" name="TextShape 2"/>
          <p:cNvSpPr txBox="1"/>
          <p:nvPr/>
        </p:nvSpPr>
        <p:spPr>
          <a:xfrm>
            <a:off x="457200" y="1600200"/>
            <a:ext cx="8229240" cy="4708800"/>
          </a:xfrm>
          <a:prstGeom prst="rect">
            <a:avLst/>
          </a:prstGeom>
          <a:noFill/>
          <a:ln>
            <a:noFill/>
          </a:ln>
        </p:spPr>
        <p:txBody>
          <a:bodyPr lIns="90000" rIns="90000" tIns="45000" bIns="45000"/>
          <a:p>
            <a:pPr algn="ctr">
              <a:lnSpc>
                <a:spcPct val="100000"/>
              </a:lnSpc>
              <a:buSzPct val="65000"/>
              <a:buFont typeface="Wingdings 2" charset="2"/>
              <a:buChar char=""/>
            </a:pPr>
            <a:r>
              <a:rPr i="1" lang="el-GR" sz="3200" strike="noStrike">
                <a:solidFill>
                  <a:srgbClr val="ffffff"/>
                </a:solidFill>
                <a:latin typeface="Book Antiqua"/>
              </a:rPr>
              <a:t>Τα αίτια της βίας κατά των γυναικών συνδέονται άμεσα </a:t>
            </a:r>
            <a:r>
              <a:rPr lang="el-GR" sz="2400" strike="noStrike">
                <a:solidFill>
                  <a:srgbClr val="ffffff"/>
                </a:solidFill>
                <a:latin typeface="Book Antiqua"/>
              </a:rPr>
              <a:t>:</a:t>
            </a:r>
            <a:endParaRPr/>
          </a:p>
          <a:p>
            <a:pPr>
              <a:lnSpc>
                <a:spcPct val="100000"/>
              </a:lnSpc>
              <a:buSzPct val="65000"/>
              <a:buFont typeface="Wingdings 2" charset="2"/>
              <a:buChar char=""/>
            </a:pPr>
            <a:r>
              <a:rPr lang="el-GR" sz="2400" strike="noStrike">
                <a:solidFill>
                  <a:srgbClr val="ffffff"/>
                </a:solidFill>
                <a:latin typeface="Book Antiqua"/>
              </a:rPr>
              <a:t>με την </a:t>
            </a:r>
            <a:r>
              <a:rPr b="1" lang="el-GR" sz="2400" strike="noStrike">
                <a:solidFill>
                  <a:srgbClr val="ffc000"/>
                </a:solidFill>
                <a:latin typeface="Book Antiqua"/>
              </a:rPr>
              <a:t>ανισότητα</a:t>
            </a:r>
            <a:r>
              <a:rPr lang="el-GR" sz="2400" strike="noStrike">
                <a:solidFill>
                  <a:srgbClr val="ffffff"/>
                </a:solidFill>
                <a:latin typeface="Book Antiqua"/>
              </a:rPr>
              <a:t> μεταξύ γυναικών και ανδρών</a:t>
            </a:r>
            <a:endParaRPr/>
          </a:p>
          <a:p>
            <a:pPr>
              <a:lnSpc>
                <a:spcPct val="100000"/>
              </a:lnSpc>
              <a:buSzPct val="65000"/>
              <a:buFont typeface="Wingdings 2" charset="2"/>
              <a:buChar char=""/>
            </a:pPr>
            <a:r>
              <a:rPr lang="el-GR" sz="2400" strike="noStrike">
                <a:solidFill>
                  <a:srgbClr val="ffffff"/>
                </a:solidFill>
                <a:latin typeface="Book Antiqua"/>
              </a:rPr>
              <a:t>Με τις </a:t>
            </a:r>
            <a:r>
              <a:rPr b="1" i="1" lang="el-GR" sz="2400" strike="noStrike">
                <a:solidFill>
                  <a:srgbClr val="ffc000"/>
                </a:solidFill>
                <a:latin typeface="Book Antiqua"/>
              </a:rPr>
              <a:t>κοινωνικοοικονομικές δομές εξουσίας</a:t>
            </a:r>
            <a:r>
              <a:rPr lang="el-GR" sz="2400" strike="noStrike">
                <a:solidFill>
                  <a:srgbClr val="ffffff"/>
                </a:solidFill>
                <a:latin typeface="Book Antiqua"/>
              </a:rPr>
              <a:t>, τόσο στην δημόσια όσο και στην ιδιωτική ζωή</a:t>
            </a:r>
            <a:endParaRPr/>
          </a:p>
          <a:p>
            <a:pPr>
              <a:lnSpc>
                <a:spcPct val="100000"/>
              </a:lnSpc>
              <a:buSzPct val="65000"/>
              <a:buFont typeface="Wingdings 2" charset="2"/>
              <a:buChar char=""/>
            </a:pPr>
            <a:r>
              <a:rPr lang="el-GR" sz="2400" strike="noStrike">
                <a:solidFill>
                  <a:srgbClr val="ffffff"/>
                </a:solidFill>
                <a:latin typeface="Book Antiqua"/>
              </a:rPr>
              <a:t>ως μορφή διάκρισης που εμποδίζει σοβαρά την</a:t>
            </a:r>
            <a:endParaRPr/>
          </a:p>
          <a:p>
            <a:pPr>
              <a:lnSpc>
                <a:spcPct val="100000"/>
              </a:lnSpc>
            </a:pPr>
            <a:r>
              <a:rPr lang="el-GR" sz="2400" strike="noStrike">
                <a:solidFill>
                  <a:srgbClr val="ffffff"/>
                </a:solidFill>
                <a:latin typeface="Book Antiqua"/>
              </a:rPr>
              <a:t>ικανότητα των γυναικών να απολαμβάνουν </a:t>
            </a:r>
            <a:r>
              <a:rPr lang="el-GR" sz="2400" strike="noStrike">
                <a:solidFill>
                  <a:srgbClr val="ffc000"/>
                </a:solidFill>
                <a:latin typeface="Book Antiqua"/>
              </a:rPr>
              <a:t>τα δικαιώματα </a:t>
            </a:r>
            <a:r>
              <a:rPr lang="el-GR" sz="2400" strike="noStrike">
                <a:solidFill>
                  <a:srgbClr val="ffffff"/>
                </a:solidFill>
                <a:latin typeface="Book Antiqua"/>
              </a:rPr>
              <a:t>και </a:t>
            </a:r>
            <a:r>
              <a:rPr lang="el-GR" sz="2400" strike="noStrike">
                <a:solidFill>
                  <a:srgbClr val="ffc000"/>
                </a:solidFill>
                <a:latin typeface="Book Antiqua"/>
              </a:rPr>
              <a:t>τις ελευθερίες </a:t>
            </a:r>
            <a:r>
              <a:rPr lang="el-GR" sz="2400" strike="noStrike">
                <a:solidFill>
                  <a:srgbClr val="ffffff"/>
                </a:solidFill>
                <a:latin typeface="Book Antiqua"/>
              </a:rPr>
              <a:t>τους σε ισότιμη βάση με τους άνδρες.</a:t>
            </a:r>
            <a:endParaRPr/>
          </a:p>
          <a:p>
            <a:pPr>
              <a:lnSpc>
                <a:spcPct val="100000"/>
              </a:lnSpc>
            </a:pPr>
            <a:r>
              <a:rPr b="1" i="1" lang="el-GR" sz="2400" strike="noStrike">
                <a:solidFill>
                  <a:srgbClr val="ffc000"/>
                </a:solidFill>
                <a:latin typeface="Book Antiqua"/>
              </a:rPr>
              <a:t>Γενικότερα αίτια αποτελούν τα ακόλουθα </a:t>
            </a:r>
            <a:r>
              <a:rPr lang="el-GR" sz="2400" strike="noStrike">
                <a:solidFill>
                  <a:srgbClr val="ffffff"/>
                </a:solidFill>
                <a:latin typeface="Book Antiqua"/>
              </a:rPr>
              <a:t>:</a:t>
            </a:r>
            <a:endParaRPr/>
          </a:p>
          <a:p>
            <a:pPr>
              <a:lnSpc>
                <a:spcPct val="100000"/>
              </a:lnSpc>
              <a:buSzPct val="65000"/>
              <a:buFont typeface="Wingdings 2" charset="2"/>
              <a:buChar char=""/>
            </a:pPr>
            <a:r>
              <a:rPr lang="el-GR" sz="2400" strike="noStrike">
                <a:solidFill>
                  <a:srgbClr val="ffffff"/>
                </a:solidFill>
                <a:latin typeface="Book Antiqua"/>
              </a:rPr>
              <a:t>Έλλειψη παιδείας.</a:t>
            </a:r>
            <a:endParaRPr/>
          </a:p>
          <a:p>
            <a:pPr>
              <a:lnSpc>
                <a:spcPct val="100000"/>
              </a:lnSpc>
              <a:buSzPct val="65000"/>
              <a:buFont typeface="Wingdings 2" charset="2"/>
              <a:buChar char=""/>
            </a:pPr>
            <a:r>
              <a:rPr lang="el-GR" sz="2400" strike="noStrike">
                <a:solidFill>
                  <a:srgbClr val="ffffff"/>
                </a:solidFill>
                <a:latin typeface="Book Antiqua"/>
              </a:rPr>
              <a:t>Έλλειψη ενημέρωσης και πρωτοβουλιών πρόληψης.</a:t>
            </a:r>
            <a:endParaRPr/>
          </a:p>
          <a:p>
            <a:pPr>
              <a:lnSpc>
                <a:spcPct val="100000"/>
              </a:lnSpc>
              <a:buSzPct val="65000"/>
              <a:buFont typeface="Wingdings 2" charset="2"/>
              <a:buChar char=""/>
            </a:pPr>
            <a:r>
              <a:rPr lang="el-GR" sz="2400" strike="noStrike">
                <a:solidFill>
                  <a:srgbClr val="ffffff"/>
                </a:solidFill>
                <a:latin typeface="Book Antiqua"/>
              </a:rPr>
              <a:t>Αδιαφορία για το συνάνθρωπο.  </a:t>
            </a:r>
            <a:endParaRPr/>
          </a:p>
          <a:p>
            <a:pPr>
              <a:lnSpc>
                <a:spcPct val="100000"/>
              </a:lnSpc>
            </a:pPr>
            <a:endParaRPr/>
          </a:p>
          <a:p>
            <a:pPr>
              <a:lnSpc>
                <a:spcPct val="100000"/>
              </a:lnSpc>
            </a:pPr>
            <a:r>
              <a:rPr lang="el-GR" sz="2400" strike="noStrike">
                <a:solidFill>
                  <a:srgbClr val="ffffff"/>
                </a:solidFill>
                <a:latin typeface="Book Antiqua"/>
              </a:rPr>
              <a:t> </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7" name="Picture 2" descr=""/>
          <p:cNvPicPr/>
          <p:nvPr/>
        </p:nvPicPr>
        <p:blipFill>
          <a:blip r:embed="rId1"/>
          <a:stretch/>
        </p:blipFill>
        <p:spPr>
          <a:xfrm>
            <a:off x="0" y="0"/>
            <a:ext cx="9143640" cy="6857640"/>
          </a:xfrm>
          <a:prstGeom prst="rect">
            <a:avLst/>
          </a:prstGeom>
          <a:ln>
            <a:noFill/>
          </a:ln>
        </p:spPr>
      </p:pic>
    </p:spTree>
  </p:cSld>
  <p:transition spd="med" advTm="4000">
    <p:randomBar dir="vert"/>
  </p:transition>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457200" y="274680"/>
            <a:ext cx="8229240" cy="1142640"/>
          </a:xfrm>
          <a:prstGeom prst="rect">
            <a:avLst/>
          </a:prstGeom>
          <a:noFill/>
          <a:ln>
            <a:noFill/>
          </a:ln>
        </p:spPr>
        <p:txBody>
          <a:bodyPr lIns="90000" rIns="90000" tIns="45000" bIns="45000" anchor="ctr"/>
          <a:p>
            <a:pPr algn="ctr">
              <a:lnSpc>
                <a:spcPct val="100000"/>
              </a:lnSpc>
            </a:pPr>
            <a:r>
              <a:rPr b="1" lang="el-GR" sz="4100" strike="noStrike">
                <a:solidFill>
                  <a:srgbClr val="e9d596"/>
                </a:solidFill>
                <a:latin typeface="Lucida Sans"/>
              </a:rPr>
              <a:t>Λύσεις , προτάσεις </a:t>
            </a:r>
            <a:endParaRPr/>
          </a:p>
        </p:txBody>
      </p:sp>
      <p:sp>
        <p:nvSpPr>
          <p:cNvPr id="109" name="TextShape 2"/>
          <p:cNvSpPr txBox="1"/>
          <p:nvPr/>
        </p:nvSpPr>
        <p:spPr>
          <a:xfrm>
            <a:off x="457200" y="1600200"/>
            <a:ext cx="8229240" cy="4708800"/>
          </a:xfrm>
          <a:prstGeom prst="rect">
            <a:avLst/>
          </a:prstGeom>
          <a:noFill/>
          <a:ln>
            <a:noFill/>
          </a:ln>
        </p:spPr>
        <p:txBody>
          <a:bodyPr lIns="90000" rIns="90000" tIns="45000" bIns="45000"/>
          <a:p>
            <a:pPr>
              <a:lnSpc>
                <a:spcPct val="100000"/>
              </a:lnSpc>
              <a:buSzPct val="65000"/>
              <a:buFont typeface="Wingdings 2" charset="2"/>
              <a:buChar char=""/>
            </a:pPr>
            <a:r>
              <a:rPr lang="el-GR" sz="2000" strike="noStrike">
                <a:solidFill>
                  <a:srgbClr val="ffffff"/>
                </a:solidFill>
                <a:latin typeface="Book Antiqua"/>
              </a:rPr>
              <a:t>Δημιουργήστε </a:t>
            </a:r>
            <a:r>
              <a:rPr b="1" lang="el-GR" sz="2000" strike="noStrike">
                <a:solidFill>
                  <a:srgbClr val="375bb0"/>
                </a:solidFill>
                <a:latin typeface="Book Antiqua"/>
              </a:rPr>
              <a:t>καμπάνιες πληροφόρησης </a:t>
            </a:r>
            <a:r>
              <a:rPr lang="el-GR" sz="2000" strike="noStrike">
                <a:solidFill>
                  <a:srgbClr val="ffffff"/>
                </a:solidFill>
                <a:latin typeface="Book Antiqua"/>
              </a:rPr>
              <a:t>για το κοινό, σχετικά με ζητήματα σεξουαλικής βίας που θα έχουν ως αποδέκτες όλα τα μέλη της κοινότητας</a:t>
            </a:r>
            <a:endParaRPr/>
          </a:p>
          <a:p>
            <a:pPr>
              <a:lnSpc>
                <a:spcPct val="100000"/>
              </a:lnSpc>
              <a:buSzPct val="65000"/>
              <a:buFont typeface="Wingdings 2" charset="2"/>
              <a:buChar char=""/>
            </a:pPr>
            <a:r>
              <a:rPr lang="el-GR" sz="2000" strike="noStrike">
                <a:solidFill>
                  <a:srgbClr val="ffffff"/>
                </a:solidFill>
                <a:latin typeface="Book Antiqua"/>
              </a:rPr>
              <a:t>Σε κάθε τοποθεσία θα πρέπει να υπάρχει ένα </a:t>
            </a:r>
            <a:r>
              <a:rPr b="1" i="1" lang="el-GR" sz="2000" strike="noStrike">
                <a:solidFill>
                  <a:srgbClr val="382971"/>
                </a:solidFill>
                <a:latin typeface="Book Antiqua"/>
              </a:rPr>
              <a:t>ξεκάθαρο σύστημα </a:t>
            </a:r>
            <a:r>
              <a:rPr b="1" i="1" lang="el-GR" sz="2000" strike="noStrike">
                <a:solidFill>
                  <a:srgbClr val="375bb0"/>
                </a:solidFill>
                <a:latin typeface="Book Antiqua"/>
              </a:rPr>
              <a:t>παραπομπής</a:t>
            </a:r>
            <a:r>
              <a:rPr lang="el-GR" sz="2000" strike="noStrike">
                <a:solidFill>
                  <a:srgbClr val="ffffff"/>
                </a:solidFill>
                <a:latin typeface="Book Antiqua"/>
              </a:rPr>
              <a:t>,  έτσι ώστε να γνωρίζει το θύμα από που να ζητήσει βοήθεια και να μπορεί να λαμβάνει αυτή την βοήθεια στο σωστό χρόνο.</a:t>
            </a:r>
            <a:endParaRPr/>
          </a:p>
          <a:p>
            <a:pPr>
              <a:lnSpc>
                <a:spcPct val="100000"/>
              </a:lnSpc>
              <a:buSzPct val="65000"/>
              <a:buFont typeface="Wingdings 2" charset="2"/>
              <a:buChar char=""/>
            </a:pPr>
            <a:r>
              <a:rPr lang="el-GR" sz="2000" strike="noStrike">
                <a:solidFill>
                  <a:srgbClr val="ffffff"/>
                </a:solidFill>
                <a:latin typeface="Book Antiqua"/>
              </a:rPr>
              <a:t>Η </a:t>
            </a:r>
            <a:r>
              <a:rPr b="1" lang="el-GR" sz="2000" strike="noStrike">
                <a:solidFill>
                  <a:srgbClr val="375bb0"/>
                </a:solidFill>
                <a:latin typeface="Book Antiqua"/>
              </a:rPr>
              <a:t>συνεργασία</a:t>
            </a:r>
            <a:r>
              <a:rPr lang="el-GR" sz="2000" strike="noStrike">
                <a:solidFill>
                  <a:srgbClr val="ffffff"/>
                </a:solidFill>
                <a:latin typeface="Book Antiqua"/>
              </a:rPr>
              <a:t> με την κοινότητα είναι απαραίτητη για την δημιουργία βιώσιμων και αποτελεσματικών στρατηγικών αντιμετώπισης της σεξουαλικής βίας ή της βίας που βασίζεται στο φύλο. </a:t>
            </a:r>
            <a:endParaRPr/>
          </a:p>
          <a:p>
            <a:pPr>
              <a:lnSpc>
                <a:spcPct val="100000"/>
              </a:lnSpc>
              <a:buSzPct val="65000"/>
              <a:buFont typeface="Wingdings 2" charset="2"/>
              <a:buChar char=""/>
            </a:pPr>
            <a:r>
              <a:rPr lang="el-GR" sz="2000" strike="noStrike">
                <a:solidFill>
                  <a:srgbClr val="ffffff"/>
                </a:solidFill>
                <a:latin typeface="Book Antiqua"/>
              </a:rPr>
              <a:t>Τα θύματα πρέπει να αντιμετωπίζονται  με </a:t>
            </a:r>
            <a:r>
              <a:rPr b="1" i="1" lang="el-GR" sz="2000" strike="noStrike">
                <a:solidFill>
                  <a:srgbClr val="382971"/>
                </a:solidFill>
                <a:latin typeface="Book Antiqua"/>
              </a:rPr>
              <a:t>κατανόηση και φροντίδα</a:t>
            </a:r>
            <a:r>
              <a:rPr lang="el-GR" sz="2000" strike="noStrike">
                <a:solidFill>
                  <a:srgbClr val="ffffff"/>
                </a:solidFill>
                <a:latin typeface="Book Antiqua"/>
              </a:rPr>
              <a:t>.</a:t>
            </a:r>
            <a:endParaRPr/>
          </a:p>
          <a:p>
            <a:pPr>
              <a:lnSpc>
                <a:spcPct val="100000"/>
              </a:lnSpc>
              <a:buSzPct val="65000"/>
              <a:buFont typeface="Wingdings 2" charset="2"/>
              <a:buChar char=""/>
            </a:pPr>
            <a:r>
              <a:rPr lang="el-GR" sz="2000" strike="noStrike">
                <a:solidFill>
                  <a:srgbClr val="ffffff"/>
                </a:solidFill>
                <a:latin typeface="Book Antiqua"/>
              </a:rPr>
              <a:t>Το θύμα θα πρέπει να νιώθει </a:t>
            </a:r>
            <a:r>
              <a:rPr b="1" i="1" lang="el-GR" sz="2000" strike="noStrike">
                <a:solidFill>
                  <a:srgbClr val="382971"/>
                </a:solidFill>
                <a:latin typeface="Book Antiqua"/>
              </a:rPr>
              <a:t>ασφάλεια</a:t>
            </a:r>
            <a:r>
              <a:rPr lang="el-GR" sz="2000" strike="noStrike">
                <a:solidFill>
                  <a:srgbClr val="ffffff"/>
                </a:solidFill>
                <a:latin typeface="Book Antiqua"/>
              </a:rPr>
              <a:t> μετά το συμβάν και σ'αυτό το σημείο είναι ιδιαίτερα σημαντικός ο ρόλος της κοινότητας, η οποία θα πρέπει να εγγυηθεί ένα ασφαλές περιβάλλον.</a:t>
            </a:r>
            <a:endParaRPr/>
          </a:p>
          <a:p>
            <a:pPr>
              <a:lnSpc>
                <a:spcPct val="100000"/>
              </a:lnSpc>
              <a:buSzPct val="65000"/>
              <a:buFont typeface="Wingdings 2" charset="2"/>
              <a:buChar char=""/>
            </a:pPr>
            <a:r>
              <a:rPr lang="el-GR" sz="2000" strike="noStrike">
                <a:solidFill>
                  <a:srgbClr val="ffffff"/>
                </a:solidFill>
                <a:latin typeface="Book Antiqua"/>
              </a:rPr>
              <a:t>Δημιουργία ενός πλαισίου </a:t>
            </a:r>
            <a:r>
              <a:rPr b="1" i="1" lang="el-GR" sz="2000" strike="noStrike">
                <a:solidFill>
                  <a:srgbClr val="382971"/>
                </a:solidFill>
                <a:latin typeface="Book Antiqua"/>
              </a:rPr>
              <a:t>συνεργασίας</a:t>
            </a:r>
            <a:r>
              <a:rPr lang="el-GR" sz="2000" strike="noStrike">
                <a:solidFill>
                  <a:srgbClr val="ffffff"/>
                </a:solidFill>
                <a:latin typeface="Book Antiqua"/>
              </a:rPr>
              <a:t> με το θύτη</a:t>
            </a:r>
            <a:r>
              <a:rPr b="1" lang="el-GR" sz="2000" strike="noStrike">
                <a:solidFill>
                  <a:srgbClr val="ffffff"/>
                </a:solidFill>
                <a:latin typeface="Book Antiqua"/>
              </a:rPr>
              <a:t> </a:t>
            </a:r>
            <a:endParaRPr/>
          </a:p>
          <a:p>
            <a:pPr>
              <a:lnSpc>
                <a:spcPct val="100000"/>
              </a:lnSpc>
            </a:pPr>
            <a:r>
              <a:rPr lang="el-GR" sz="2000" strike="noStrike">
                <a:solidFill>
                  <a:srgbClr val="ffffff"/>
                </a:solidFill>
                <a:latin typeface="Book Antiqua"/>
              </a:rPr>
              <a:t>Τα ανθρώπινα δικαιώματα του θύτη, συμπεριλαμβανομένης και της προσωπικής του ασφάλειας, πρέπει να γίνονται σεβαστά. </a:t>
            </a:r>
            <a:endParaRPr/>
          </a:p>
          <a:p>
            <a:pPr>
              <a:lnSpc>
                <a:spcPct val="100000"/>
              </a:lnSpc>
            </a:pPr>
            <a:endParaRPr/>
          </a:p>
          <a:p>
            <a:pPr>
              <a:lnSpc>
                <a:spcPct val="100000"/>
              </a:lnSpc>
            </a:pPr>
            <a:endParaRPr/>
          </a:p>
          <a:p>
            <a:pPr>
              <a:lnSpc>
                <a:spcPct val="100000"/>
              </a:lnSpc>
            </a:pP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110" name="TextShape 1"/>
          <p:cNvSpPr txBox="1"/>
          <p:nvPr/>
        </p:nvSpPr>
        <p:spPr>
          <a:xfrm>
            <a:off x="395640" y="3573000"/>
            <a:ext cx="8229240" cy="1142640"/>
          </a:xfrm>
          <a:prstGeom prst="rect">
            <a:avLst/>
          </a:prstGeom>
          <a:noFill/>
          <a:ln>
            <a:noFill/>
          </a:ln>
        </p:spPr>
        <p:txBody>
          <a:bodyPr lIns="90000" rIns="90000" tIns="45000" bIns="45000" anchor="ctr"/>
          <a:p>
            <a:pPr algn="ctr">
              <a:lnSpc>
                <a:spcPct val="100000"/>
              </a:lnSpc>
            </a:pPr>
            <a:r>
              <a:rPr i="1" lang="el-GR" sz="4100" strike="noStrike">
                <a:solidFill>
                  <a:srgbClr val="e9d596"/>
                </a:solidFill>
                <a:latin typeface="Lucida Sans"/>
              </a:rPr>
              <a:t>Η απάντηση του Χριστιανισμού </a:t>
            </a:r>
            <a:endParaRPr/>
          </a:p>
        </p:txBody>
      </p:sp>
      <p:sp>
        <p:nvSpPr>
          <p:cNvPr id="111" name="TextShape 2"/>
          <p:cNvSpPr txBox="1"/>
          <p:nvPr/>
        </p:nvSpPr>
        <p:spPr>
          <a:xfrm>
            <a:off x="683640" y="4869000"/>
            <a:ext cx="7869240" cy="1612440"/>
          </a:xfrm>
          <a:prstGeom prst="rect">
            <a:avLst/>
          </a:prstGeom>
          <a:noFill/>
          <a:ln>
            <a:noFill/>
          </a:ln>
        </p:spPr>
        <p:txBody>
          <a:bodyPr lIns="90000" rIns="90000" tIns="45000" bIns="45000"/>
          <a:p>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467640" y="692640"/>
            <a:ext cx="8229240" cy="1337040"/>
          </a:xfrm>
          <a:prstGeom prst="rect">
            <a:avLst/>
          </a:prstGeom>
          <a:noFill/>
          <a:ln>
            <a:noFill/>
          </a:ln>
        </p:spPr>
        <p:txBody>
          <a:bodyPr lIns="45720" rIns="45720" tIns="0" bIns="0" anchor="b"/>
          <a:p>
            <a:pPr algn="ctr">
              <a:lnSpc>
                <a:spcPct val="100000"/>
              </a:lnSpc>
            </a:pPr>
            <a:r>
              <a:rPr b="1" lang="el-GR" sz="3200" strike="noStrike" cap="all">
                <a:solidFill>
                  <a:srgbClr val="e9d596"/>
                </a:solidFill>
                <a:latin typeface="Lucida Sans"/>
              </a:rPr>
              <a:t>
</a:t>
            </a:r>
            <a:r>
              <a:rPr b="1" lang="el-GR" sz="2800" strike="noStrike" cap="all">
                <a:solidFill>
                  <a:srgbClr val="e9d596"/>
                </a:solidFill>
                <a:latin typeface="Lucida Sans"/>
              </a:rPr>
              <a:t>ΘΕμα : κακοποιηση ΓΥΝΑΙΚΏΝ  </a:t>
            </a:r>
            <a:endParaRPr/>
          </a:p>
        </p:txBody>
      </p:sp>
      <p:sp>
        <p:nvSpPr>
          <p:cNvPr id="82" name="TextShape 2"/>
          <p:cNvSpPr txBox="1"/>
          <p:nvPr/>
        </p:nvSpPr>
        <p:spPr>
          <a:xfrm>
            <a:off x="1371600" y="3331800"/>
            <a:ext cx="6400440" cy="2617200"/>
          </a:xfrm>
          <a:prstGeom prst="rect">
            <a:avLst/>
          </a:prstGeom>
          <a:noFill/>
          <a:ln>
            <a:noFill/>
          </a:ln>
        </p:spPr>
        <p:txBody>
          <a:bodyPr lIns="90000" rIns="90000" tIns="45000" bIns="45000"/>
          <a:p>
            <a:pPr algn="ctr">
              <a:lnSpc>
                <a:spcPct val="100000"/>
              </a:lnSpc>
            </a:pPr>
            <a:r>
              <a:rPr lang="el-GR" sz="4600" strike="noStrike">
                <a:solidFill>
                  <a:srgbClr val="ffffff"/>
                </a:solidFill>
                <a:latin typeface="Book Antiqua"/>
              </a:rPr>
              <a:t>VIP :</a:t>
            </a:r>
            <a:endParaRPr/>
          </a:p>
          <a:p>
            <a:pPr algn="ctr">
              <a:lnSpc>
                <a:spcPct val="100000"/>
              </a:lnSpc>
            </a:pPr>
            <a:r>
              <a:rPr lang="el-GR" sz="2800" strike="noStrike">
                <a:solidFill>
                  <a:srgbClr val="ffffff"/>
                </a:solidFill>
                <a:latin typeface="Book Antiqua"/>
              </a:rPr>
              <a:t>Κολοκοτσά Τζωρτζίνα</a:t>
            </a:r>
            <a:endParaRPr/>
          </a:p>
          <a:p>
            <a:pPr algn="ctr">
              <a:lnSpc>
                <a:spcPct val="100000"/>
              </a:lnSpc>
            </a:pPr>
            <a:r>
              <a:rPr lang="el-GR" sz="2800" strike="noStrike">
                <a:solidFill>
                  <a:srgbClr val="ffffff"/>
                </a:solidFill>
                <a:latin typeface="Book Antiqua"/>
              </a:rPr>
              <a:t>Λαγουνάρη Δήμητρα </a:t>
            </a:r>
            <a:endParaRPr/>
          </a:p>
          <a:p>
            <a:pPr algn="ctr">
              <a:lnSpc>
                <a:spcPct val="100000"/>
              </a:lnSpc>
            </a:pPr>
            <a:r>
              <a:rPr lang="el-GR" sz="2800" strike="noStrike">
                <a:solidFill>
                  <a:srgbClr val="ffffff"/>
                </a:solidFill>
                <a:latin typeface="Book Antiqua"/>
              </a:rPr>
              <a:t>Συγούρου Κωσταντίνα</a:t>
            </a:r>
            <a:endParaRPr/>
          </a:p>
          <a:p>
            <a:pPr algn="ctr">
              <a:lnSpc>
                <a:spcPct val="100000"/>
              </a:lnSpc>
            </a:pPr>
            <a:r>
              <a:rPr lang="el-GR" sz="2800" strike="noStrike">
                <a:solidFill>
                  <a:srgbClr val="ffffff"/>
                </a:solidFill>
                <a:latin typeface="Book Antiqua"/>
              </a:rPr>
              <a:t>Πλέσσας Νίκος</a:t>
            </a:r>
            <a:endParaRPr/>
          </a:p>
          <a:p>
            <a:pPr algn="ctr">
              <a:lnSpc>
                <a:spcPct val="100000"/>
              </a:lnSpc>
            </a:pPr>
            <a:r>
              <a:rPr lang="el-GR" sz="2800" strike="noStrike">
                <a:solidFill>
                  <a:srgbClr val="ffffff"/>
                </a:solidFill>
                <a:latin typeface="Book Antiqua"/>
              </a:rPr>
              <a:t>Κονίδης Αγαμέμνονας</a:t>
            </a:r>
            <a:endParaRPr/>
          </a:p>
          <a:p>
            <a:pPr algn="ctr">
              <a:lnSpc>
                <a:spcPct val="100000"/>
              </a:lnSpc>
            </a:pP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TextShape 1"/>
          <p:cNvSpPr txBox="1"/>
          <p:nvPr/>
        </p:nvSpPr>
        <p:spPr>
          <a:xfrm>
            <a:off x="457200" y="274680"/>
            <a:ext cx="8229240" cy="1142640"/>
          </a:xfrm>
          <a:prstGeom prst="rect">
            <a:avLst/>
          </a:prstGeom>
          <a:noFill/>
          <a:ln>
            <a:noFill/>
          </a:ln>
        </p:spPr>
        <p:txBody>
          <a:bodyPr lIns="90000" rIns="90000" tIns="45000" bIns="45000" anchor="ctr"/>
          <a:p>
            <a:endParaRPr/>
          </a:p>
        </p:txBody>
      </p:sp>
      <p:sp>
        <p:nvSpPr>
          <p:cNvPr id="113" name="TextShape 2"/>
          <p:cNvSpPr txBox="1"/>
          <p:nvPr/>
        </p:nvSpPr>
        <p:spPr>
          <a:xfrm>
            <a:off x="251640" y="1484640"/>
            <a:ext cx="5976360" cy="5184360"/>
          </a:xfrm>
          <a:prstGeom prst="rect">
            <a:avLst/>
          </a:prstGeom>
          <a:noFill/>
          <a:ln>
            <a:noFill/>
          </a:ln>
        </p:spPr>
        <p:txBody>
          <a:bodyPr lIns="90000" rIns="90000" tIns="45000" bIns="45000"/>
          <a:p>
            <a:pPr>
              <a:lnSpc>
                <a:spcPct val="100000"/>
              </a:lnSpc>
              <a:buSzPct val="65000"/>
              <a:buFont typeface="Wingdings 2" charset="2"/>
              <a:buChar char=""/>
            </a:pPr>
            <a:r>
              <a:rPr b="1" i="1" lang="el-GR" sz="3600" strike="noStrike">
                <a:solidFill>
                  <a:srgbClr val="ffc000"/>
                </a:solidFill>
                <a:latin typeface="Book Antiqua"/>
              </a:rPr>
              <a:t>Ματθ. 7,7- 7,11</a:t>
            </a:r>
            <a:endParaRPr/>
          </a:p>
          <a:p>
            <a:pPr>
              <a:lnSpc>
                <a:spcPct val="100000"/>
              </a:lnSpc>
              <a:buSzPct val="65000"/>
              <a:buFont typeface="Wingdings 2" charset="2"/>
              <a:buChar char=""/>
            </a:pPr>
            <a:r>
              <a:rPr b="1" i="1" lang="el-GR" sz="3800" strike="noStrike">
                <a:solidFill>
                  <a:srgbClr val="382971"/>
                </a:solidFill>
                <a:latin typeface="Book Antiqua"/>
              </a:rPr>
              <a:t>Ζητάτε και θα σας δοθεί , ερευνάτε και θα βρείτε , κτυπάτε και θα σας ανοιχθεί η πόρτα. Διότι καθένας που ζητά , λαμβάνει , και καθένας που ερευνά  βρίσκει , και εις εκείνον που κτυπά , θα του ανοιχθή η πόρτα. Ή ποιος από σας , όταν το παιδί του ζητήσει ψωμί , θα του δώσει πέτρα; Ή εάν του ζητήσει ψάρι , θα του δώσει φίδι; Εάν λοιπόν εσείς , που έχετε πονηριά μέσα σας, ξέρετε να δίνεται ωφέλιμα πράγματα στα παιδία σας, πόσο μάλλον ο Πατέρας σας ο ουράνιος θα δώσει αγαθά πράγματα σε εκείνους  που τον παρακαλούν; </a:t>
            </a:r>
            <a:endParaRPr/>
          </a:p>
          <a:p>
            <a:pPr>
              <a:lnSpc>
                <a:spcPct val="100000"/>
              </a:lnSpc>
            </a:pPr>
            <a:endParaRPr/>
          </a:p>
          <a:p>
            <a:pPr>
              <a:lnSpc>
                <a:spcPct val="100000"/>
              </a:lnSpc>
              <a:buSzPct val="65000"/>
              <a:buFont typeface="Wingdings 2" charset="2"/>
              <a:buChar char=""/>
            </a:pPr>
            <a:r>
              <a:rPr b="1" i="1" lang="el-GR" sz="3800" strike="noStrike">
                <a:solidFill>
                  <a:srgbClr val="ffc000"/>
                </a:solidFill>
                <a:latin typeface="Book Antiqua"/>
              </a:rPr>
              <a:t>Ο χρυσός κανόνας (Ματθ. 7, 12) </a:t>
            </a:r>
            <a:endParaRPr/>
          </a:p>
          <a:p>
            <a:pPr>
              <a:lnSpc>
                <a:spcPct val="100000"/>
              </a:lnSpc>
              <a:buSzPct val="65000"/>
              <a:buFont typeface="Wingdings 2" charset="2"/>
              <a:buChar char=""/>
            </a:pPr>
            <a:r>
              <a:rPr b="1" i="1" lang="el-GR" sz="3800" strike="noStrike">
                <a:solidFill>
                  <a:srgbClr val="f5f1e0"/>
                </a:solidFill>
                <a:latin typeface="Book Antiqua"/>
              </a:rPr>
              <a:t>Όλα οσα θέλετε να σας κάνουν οι άνθρωποι να κάνετε και εσείς τα ίδια σε αυτούς. </a:t>
            </a:r>
            <a:r>
              <a:rPr b="1" i="1" lang="el-GR" sz="3800" strike="noStrike">
                <a:solidFill>
                  <a:srgbClr val="382971"/>
                </a:solidFill>
                <a:latin typeface="Book Antiqua"/>
              </a:rPr>
              <a:t>Αυτός είναι ο νόμος και οι προφήτες</a:t>
            </a:r>
            <a:r>
              <a:rPr b="1" i="1" lang="el-GR" sz="3800" strike="noStrike">
                <a:solidFill>
                  <a:srgbClr val="f5f1e0"/>
                </a:solidFill>
                <a:latin typeface="Book Antiqua"/>
              </a:rPr>
              <a:t>. </a:t>
            </a:r>
            <a:endParaRPr/>
          </a:p>
        </p:txBody>
      </p:sp>
      <p:pic>
        <p:nvPicPr>
          <p:cNvPr id="114" name="Picture 2" descr=""/>
          <p:cNvPicPr/>
          <p:nvPr/>
        </p:nvPicPr>
        <p:blipFill>
          <a:blip r:embed="rId1"/>
          <a:stretch/>
        </p:blipFill>
        <p:spPr>
          <a:xfrm>
            <a:off x="6300360" y="2061000"/>
            <a:ext cx="2843280" cy="218412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1403640" y="2349000"/>
            <a:ext cx="7884000" cy="3600000"/>
          </a:xfrm>
          <a:prstGeom prst="rect">
            <a:avLst/>
          </a:prstGeom>
          <a:noFill/>
          <a:ln>
            <a:noFill/>
          </a:ln>
        </p:spPr>
        <p:txBody>
          <a:bodyPr lIns="90000" rIns="90000" tIns="45000" bIns="45000"/>
          <a:p>
            <a:pPr>
              <a:lnSpc>
                <a:spcPct val="100000"/>
              </a:lnSpc>
              <a:buSzPct val="65000"/>
              <a:buFont typeface="Wingdings 2" charset="2"/>
              <a:buChar char=""/>
            </a:pPr>
            <a:r>
              <a:rPr lang="el-GR" sz="1600" strike="noStrike">
                <a:solidFill>
                  <a:srgbClr val="ffffff"/>
                </a:solidFill>
                <a:latin typeface="Book Antiqua"/>
              </a:rPr>
              <a:t>Η </a:t>
            </a:r>
            <a:r>
              <a:rPr lang="el-GR" sz="1600" strike="noStrike">
                <a:solidFill>
                  <a:srgbClr val="002060"/>
                </a:solidFill>
                <a:latin typeface="Book Antiqua"/>
              </a:rPr>
              <a:t>ουσιαστική λύση  </a:t>
            </a:r>
            <a:r>
              <a:rPr lang="el-GR" sz="1600" strike="noStrike">
                <a:solidFill>
                  <a:srgbClr val="ffffff"/>
                </a:solidFill>
                <a:latin typeface="Book Antiqua"/>
              </a:rPr>
              <a:t>που προτείνει ο Χριστιανισμός είναι ο ίδιος ο άνθρωπος να καταφέρει να </a:t>
            </a:r>
            <a:r>
              <a:rPr lang="el-GR" sz="1600" strike="noStrike">
                <a:solidFill>
                  <a:srgbClr val="002060"/>
                </a:solidFill>
                <a:latin typeface="Book Antiqua"/>
              </a:rPr>
              <a:t>αλλάξει τρόπο σκέψης</a:t>
            </a:r>
            <a:r>
              <a:rPr lang="el-GR" sz="1600" strike="noStrike">
                <a:solidFill>
                  <a:srgbClr val="ffffff"/>
                </a:solidFill>
                <a:latin typeface="Book Antiqua"/>
              </a:rPr>
              <a:t>. Αυτό στην ορολογία της Εκκλησίας ονομάζεται μετάνοια </a:t>
            </a:r>
            <a:r>
              <a:rPr lang="el-GR" sz="1600" strike="noStrike">
                <a:solidFill>
                  <a:srgbClr val="002060"/>
                </a:solidFill>
                <a:latin typeface="Book Antiqua"/>
              </a:rPr>
              <a:t>(μετά + νοώ)</a:t>
            </a:r>
            <a:r>
              <a:rPr lang="el-GR" sz="1600" strike="noStrike">
                <a:solidFill>
                  <a:srgbClr val="ffffff"/>
                </a:solidFill>
                <a:latin typeface="Book Antiqua"/>
              </a:rPr>
              <a:t>. Σε αντίθετη περίπτωση, είναι καταδικασμένος να κάνει τα ίδια λάθη. </a:t>
            </a:r>
            <a:endParaRPr/>
          </a:p>
          <a:p>
            <a:pPr>
              <a:lnSpc>
                <a:spcPct val="100000"/>
              </a:lnSpc>
              <a:buSzPct val="65000"/>
              <a:buFont typeface="Wingdings 2" charset="2"/>
              <a:buChar char=""/>
            </a:pPr>
            <a:r>
              <a:rPr lang="el-GR" sz="1600" strike="noStrike">
                <a:solidFill>
                  <a:srgbClr val="ffffff"/>
                </a:solidFill>
                <a:latin typeface="Book Antiqua"/>
              </a:rPr>
              <a:t>Ο Ιησούς Χριστός δίδαξε τη σημασία της </a:t>
            </a:r>
            <a:r>
              <a:rPr i="1" lang="el-GR" sz="1600" strike="noStrike">
                <a:solidFill>
                  <a:srgbClr val="002060"/>
                </a:solidFill>
                <a:latin typeface="Book Antiqua"/>
              </a:rPr>
              <a:t>πίστης</a:t>
            </a:r>
            <a:r>
              <a:rPr lang="el-GR" sz="1600" strike="noStrike">
                <a:solidFill>
                  <a:srgbClr val="ffffff"/>
                </a:solidFill>
                <a:latin typeface="Book Antiqua"/>
              </a:rPr>
              <a:t> στη ζωή του ανθρώπου. Η πίστη και η εμπιστοσύνη στο Θεό αποτελεί </a:t>
            </a:r>
            <a:r>
              <a:rPr i="1" lang="el-GR" sz="1600" strike="noStrike">
                <a:solidFill>
                  <a:srgbClr val="ffff00"/>
                </a:solidFill>
                <a:latin typeface="Book Antiqua"/>
              </a:rPr>
              <a:t>πηγή πνευματικής δύναμης</a:t>
            </a:r>
            <a:r>
              <a:rPr lang="el-GR" sz="1600" strike="noStrike">
                <a:solidFill>
                  <a:srgbClr val="ffffff"/>
                </a:solidFill>
                <a:latin typeface="Book Antiqua"/>
              </a:rPr>
              <a:t> για τον άνθρωπο που έχει ανάγκη. </a:t>
            </a:r>
            <a:endParaRPr/>
          </a:p>
          <a:p>
            <a:pPr>
              <a:lnSpc>
                <a:spcPct val="100000"/>
              </a:lnSpc>
              <a:buSzPct val="65000"/>
              <a:buFont typeface="Wingdings 2" charset="2"/>
              <a:buChar char=""/>
            </a:pPr>
            <a:r>
              <a:rPr lang="el-GR" sz="1600" strike="noStrike">
                <a:solidFill>
                  <a:srgbClr val="ffffff"/>
                </a:solidFill>
                <a:latin typeface="Book Antiqua"/>
              </a:rPr>
              <a:t>Επίσης, ο άνθρωπος θα πρέπει να μάθει να νοιάζεται και να βοηθάει το συνάνθρωπό του, </a:t>
            </a:r>
            <a:r>
              <a:rPr b="1" lang="el-GR" sz="1600" strike="noStrike" u="sng">
                <a:solidFill>
                  <a:srgbClr val="ffffff"/>
                </a:solidFill>
                <a:latin typeface="Book Antiqua"/>
              </a:rPr>
              <a:t>όπως ο ίδιος θα ήθελε να κάνουν σε αυτόν όταν θα το έχει ανάγκη</a:t>
            </a:r>
            <a:r>
              <a:rPr lang="el-GR" sz="1600" strike="noStrike">
                <a:solidFill>
                  <a:srgbClr val="ffffff"/>
                </a:solidFill>
                <a:latin typeface="Book Antiqua"/>
              </a:rPr>
              <a:t>. Η διδασκαλία του Ιησού Χριστού, πως ότι θέλουμε να κάνουν σε εμάς οι άλλοι να κάνουμε και εμείς σε αυτούς </a:t>
            </a:r>
            <a:r>
              <a:rPr b="1" i="1" lang="el-GR" sz="1600" strike="noStrike">
                <a:solidFill>
                  <a:srgbClr val="002060"/>
                </a:solidFill>
                <a:latin typeface="Book Antiqua"/>
              </a:rPr>
              <a:t>αποτελεί μία διαχρονική αξία ζωής</a:t>
            </a:r>
            <a:r>
              <a:rPr lang="el-GR" sz="1600" strike="noStrike">
                <a:solidFill>
                  <a:srgbClr val="ffffff"/>
                </a:solidFill>
                <a:latin typeface="Book Antiqua"/>
              </a:rPr>
              <a:t> ιδιαίτερα επίκαιρη στην εποχή μας. </a:t>
            </a:r>
            <a:endParaRPr/>
          </a:p>
          <a:p>
            <a:pPr>
              <a:lnSpc>
                <a:spcPct val="100000"/>
              </a:lnSpc>
              <a:buSzPct val="65000"/>
              <a:buFont typeface="Wingdings 2" charset="2"/>
              <a:buChar char=""/>
            </a:pPr>
            <a:r>
              <a:rPr lang="el-GR" sz="1600" strike="noStrike">
                <a:solidFill>
                  <a:srgbClr val="ffffff"/>
                </a:solidFill>
                <a:latin typeface="Book Antiqua"/>
              </a:rPr>
              <a:t>Πρέπει να συνειδητοποιήσουμε την ανάγκη για </a:t>
            </a:r>
            <a:r>
              <a:rPr b="1" i="1" lang="el-GR" sz="1600" strike="noStrike">
                <a:solidFill>
                  <a:srgbClr val="3e8ea9"/>
                </a:solidFill>
                <a:latin typeface="Book Antiqua"/>
              </a:rPr>
              <a:t>προσφορά</a:t>
            </a:r>
            <a:r>
              <a:rPr lang="el-GR" sz="1600" strike="noStrike">
                <a:solidFill>
                  <a:srgbClr val="ffffff"/>
                </a:solidFill>
                <a:latin typeface="Book Antiqua"/>
              </a:rPr>
              <a:t> στο </a:t>
            </a:r>
            <a:r>
              <a:rPr b="1" i="1" lang="el-GR" sz="1600" strike="noStrike" u="sng">
                <a:solidFill>
                  <a:srgbClr val="533ea9"/>
                </a:solidFill>
                <a:latin typeface="Book Antiqua"/>
              </a:rPr>
              <a:t>κοινωνικό σύνολο</a:t>
            </a:r>
            <a:r>
              <a:rPr lang="el-GR" sz="1600" strike="noStrike">
                <a:solidFill>
                  <a:srgbClr val="ffffff"/>
                </a:solidFill>
                <a:latin typeface="Book Antiqua"/>
              </a:rPr>
              <a:t>. Ο μεγαλύτερος εχθρός της κοινωνίας είναι η </a:t>
            </a:r>
            <a:r>
              <a:rPr lang="el-GR" sz="1600" strike="noStrike">
                <a:solidFill>
                  <a:srgbClr val="ff3300"/>
                </a:solidFill>
                <a:latin typeface="Book Antiqua"/>
              </a:rPr>
              <a:t>αδιαφορία</a:t>
            </a:r>
            <a:r>
              <a:rPr lang="el-GR" sz="1600" strike="noStrike">
                <a:solidFill>
                  <a:srgbClr val="ffffff"/>
                </a:solidFill>
                <a:latin typeface="Book Antiqua"/>
              </a:rPr>
              <a:t>. Αποτέλεσμα της αδιαφορίας είναι η </a:t>
            </a:r>
            <a:r>
              <a:rPr b="1" i="1" lang="el-GR" sz="1600" strike="noStrike">
                <a:solidFill>
                  <a:srgbClr val="ff3300"/>
                </a:solidFill>
                <a:latin typeface="Book Antiqua"/>
              </a:rPr>
              <a:t>αποξένωση</a:t>
            </a:r>
            <a:r>
              <a:rPr lang="el-GR" sz="1600" strike="noStrike">
                <a:solidFill>
                  <a:srgbClr val="ffffff"/>
                </a:solidFill>
                <a:latin typeface="Book Antiqua"/>
              </a:rPr>
              <a:t> των ανθρώπων μεταξύ τους. Στην περίπτωση αυτή ο άνθρωπος δεν βρίσκει νόημα στην συνύπαρξή του με τους άλλους, αισθάνεται ξένος με αυτούς και οδηγείται στην </a:t>
            </a:r>
            <a:r>
              <a:rPr lang="el-GR" sz="1600" strike="noStrike">
                <a:solidFill>
                  <a:srgbClr val="ff0000"/>
                </a:solidFill>
                <a:latin typeface="Book Antiqua"/>
              </a:rPr>
              <a:t>πνευματική και ψυχική αυτοκαταστροφή του</a:t>
            </a:r>
            <a:r>
              <a:rPr lang="el-GR" sz="1600" strike="noStrike">
                <a:solidFill>
                  <a:srgbClr val="ffffff"/>
                </a:solidFill>
                <a:latin typeface="Book Antiqua"/>
              </a:rPr>
              <a:t>. </a:t>
            </a:r>
            <a:endParaRPr/>
          </a:p>
        </p:txBody>
      </p:sp>
      <p:pic>
        <p:nvPicPr>
          <p:cNvPr id="116" name="Picture 2" descr=""/>
          <p:cNvPicPr/>
          <p:nvPr/>
        </p:nvPicPr>
        <p:blipFill>
          <a:blip r:embed="rId1"/>
          <a:stretch/>
        </p:blipFill>
        <p:spPr>
          <a:xfrm>
            <a:off x="0" y="0"/>
            <a:ext cx="3756240" cy="227664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TextShape 1"/>
          <p:cNvSpPr txBox="1"/>
          <p:nvPr/>
        </p:nvSpPr>
        <p:spPr>
          <a:xfrm rot="20073000">
            <a:off x="-216000" y="-72000"/>
            <a:ext cx="8229240" cy="4708800"/>
          </a:xfrm>
          <a:prstGeom prst="rect">
            <a:avLst/>
          </a:prstGeom>
          <a:noFill/>
          <a:ln>
            <a:noFill/>
          </a:ln>
        </p:spPr>
        <p:txBody>
          <a:bodyPr lIns="90000" rIns="90000" tIns="45000" bIns="45000"/>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buSzPct val="65000"/>
              <a:buFont typeface="Wingdings 2" charset="2"/>
              <a:buChar char=""/>
            </a:pPr>
            <a:r>
              <a:rPr lang="el-GR" sz="6000" strike="noStrike">
                <a:solidFill>
                  <a:srgbClr val="ffffff"/>
                </a:solidFill>
                <a:latin typeface="Book Antiqua"/>
              </a:rPr>
              <a:t>ΑΠΑΝΤΗΣΕΙΣ ΕΡΩΤΗΜΑΤΟΛΟΓΙΟΥ </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TextShape 1"/>
          <p:cNvSpPr txBox="1"/>
          <p:nvPr/>
        </p:nvSpPr>
        <p:spPr>
          <a:xfrm>
            <a:off x="467640" y="404640"/>
            <a:ext cx="8229240" cy="1142640"/>
          </a:xfrm>
          <a:prstGeom prst="rect">
            <a:avLst/>
          </a:prstGeom>
          <a:noFill/>
          <a:ln>
            <a:noFill/>
          </a:ln>
        </p:spPr>
        <p:txBody>
          <a:bodyPr lIns="90000" rIns="90000" tIns="45000" bIns="45000" anchor="ctr"/>
          <a:p>
            <a:pPr algn="r">
              <a:lnSpc>
                <a:spcPct val="100000"/>
              </a:lnSpc>
            </a:pPr>
            <a:r>
              <a:rPr b="1" lang="el-GR" sz="4100" strike="noStrike">
                <a:solidFill>
                  <a:srgbClr val="e9d596"/>
                </a:solidFill>
                <a:latin typeface="Lucida Sans"/>
              </a:rPr>
              <a:t>ΗΛΙΚΙΑ </a:t>
            </a:r>
            <a:endParaRPr/>
          </a:p>
        </p:txBody>
      </p:sp>
      <p:graphicFrame>
        <p:nvGraphicFramePr>
          <p:cNvPr id="119" name="3 - Θέση περιεχομένου"/>
          <p:cNvGraphicFramePr/>
          <p:nvPr/>
        </p:nvGraphicFramePr>
        <p:xfrm>
          <a:off x="457200" y="2061000"/>
          <a:ext cx="3754440" cy="42476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0" name="4 - Γράφημα"/>
          <p:cNvGraphicFramePr/>
          <p:nvPr/>
        </p:nvGraphicFramePr>
        <p:xfrm>
          <a:off x="4500000" y="2277000"/>
          <a:ext cx="4392000" cy="3687840"/>
        </p:xfrm>
        <a:graphic>
          <a:graphicData uri="http://schemas.openxmlformats.org/drawingml/2006/chart">
            <c:chart xmlns:c="http://schemas.openxmlformats.org/drawingml/2006/chart" xmlns:r="http://schemas.openxmlformats.org/officeDocument/2006/relationships" r:id="rId2"/>
          </a:graphicData>
        </a:graphic>
      </p:graphicFrame>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TextShape 1"/>
          <p:cNvSpPr txBox="1"/>
          <p:nvPr/>
        </p:nvSpPr>
        <p:spPr>
          <a:xfrm>
            <a:off x="457200" y="274680"/>
            <a:ext cx="8229240" cy="1142640"/>
          </a:xfrm>
          <a:prstGeom prst="rect">
            <a:avLst/>
          </a:prstGeom>
          <a:noFill/>
          <a:ln>
            <a:noFill/>
          </a:ln>
        </p:spPr>
        <p:txBody>
          <a:bodyPr lIns="90000" rIns="90000" tIns="45000" bIns="45000" anchor="ctr"/>
          <a:p>
            <a:pPr algn="ctr">
              <a:lnSpc>
                <a:spcPct val="100000"/>
              </a:lnSpc>
            </a:pPr>
            <a:r>
              <a:rPr b="1" lang="el-GR" sz="4100" strike="noStrike">
                <a:solidFill>
                  <a:srgbClr val="e9d596"/>
                </a:solidFill>
                <a:latin typeface="Lucida Sans"/>
              </a:rPr>
              <a:t>                 </a:t>
            </a:r>
            <a:endParaRPr/>
          </a:p>
        </p:txBody>
      </p:sp>
      <p:graphicFrame>
        <p:nvGraphicFramePr>
          <p:cNvPr id="122" name="7 - Θέση περιεχομένου"/>
          <p:cNvGraphicFramePr/>
          <p:nvPr/>
        </p:nvGraphicFramePr>
        <p:xfrm>
          <a:off x="467640" y="1628640"/>
          <a:ext cx="7776360" cy="4679640"/>
        </p:xfrm>
        <a:graphic>
          <a:graphicData uri="http://schemas.openxmlformats.org/drawingml/2006/chart">
            <c:chart xmlns:c="http://schemas.openxmlformats.org/drawingml/2006/chart" xmlns:r="http://schemas.openxmlformats.org/officeDocument/2006/relationships" r:id="rId1"/>
          </a:graphicData>
        </a:graphic>
      </p:graphicFrame>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a:noFill/>
          <a:ln>
            <a:noFill/>
          </a:ln>
        </p:spPr>
        <p:txBody>
          <a:bodyPr lIns="90000" rIns="90000" tIns="45000" bIns="45000" anchor="ctr"/>
          <a:p>
            <a:endParaRPr/>
          </a:p>
        </p:txBody>
      </p:sp>
      <p:graphicFrame>
        <p:nvGraphicFramePr>
          <p:cNvPr id="124" name="3 - Θέση περιεχομένου"/>
          <p:cNvGraphicFramePr/>
          <p:nvPr/>
        </p:nvGraphicFramePr>
        <p:xfrm>
          <a:off x="457200" y="1917000"/>
          <a:ext cx="4474440" cy="43916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5" name="4 - Γράφημα"/>
          <p:cNvGraphicFramePr/>
          <p:nvPr/>
        </p:nvGraphicFramePr>
        <p:xfrm>
          <a:off x="4583880" y="2133000"/>
          <a:ext cx="4559760" cy="3615840"/>
        </p:xfrm>
        <a:graphic>
          <a:graphicData uri="http://schemas.openxmlformats.org/drawingml/2006/chart">
            <c:chart xmlns:c="http://schemas.openxmlformats.org/drawingml/2006/chart" xmlns:r="http://schemas.openxmlformats.org/officeDocument/2006/relationships" r:id="rId2"/>
          </a:graphicData>
        </a:graphic>
      </p:graphicFrame>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126" name="3 - Θέση περιεχομένου"/>
          <p:cNvGraphicFramePr/>
          <p:nvPr/>
        </p:nvGraphicFramePr>
        <p:xfrm>
          <a:off x="395640" y="188640"/>
          <a:ext cx="4176000" cy="41036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7" name="4 - Γράφημα"/>
          <p:cNvGraphicFramePr/>
          <p:nvPr/>
        </p:nvGraphicFramePr>
        <p:xfrm>
          <a:off x="4644000" y="2061000"/>
          <a:ext cx="4499640" cy="4796640"/>
        </p:xfrm>
        <a:graphic>
          <a:graphicData uri="http://schemas.openxmlformats.org/drawingml/2006/chart">
            <c:chart xmlns:c="http://schemas.openxmlformats.org/drawingml/2006/chart" xmlns:r="http://schemas.openxmlformats.org/officeDocument/2006/relationships" r:id="rId2"/>
          </a:graphicData>
        </a:graphic>
      </p:graphicFrame>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128" name="3 - Θέση περιεχομένου"/>
          <p:cNvGraphicFramePr/>
          <p:nvPr/>
        </p:nvGraphicFramePr>
        <p:xfrm>
          <a:off x="457200" y="548640"/>
          <a:ext cx="8290800" cy="5759640"/>
        </p:xfrm>
        <a:graphic>
          <a:graphicData uri="http://schemas.openxmlformats.org/drawingml/2006/chart">
            <c:chart xmlns:c="http://schemas.openxmlformats.org/drawingml/2006/chart" xmlns:r="http://schemas.openxmlformats.org/officeDocument/2006/relationships" r:id="rId1"/>
          </a:graphicData>
        </a:graphic>
      </p:graphicFrame>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9" name="TextShape 1"/>
          <p:cNvSpPr txBox="1"/>
          <p:nvPr/>
        </p:nvSpPr>
        <p:spPr>
          <a:xfrm>
            <a:off x="421920" y="1371600"/>
            <a:ext cx="8229240" cy="1828440"/>
          </a:xfrm>
          <a:prstGeom prst="rect">
            <a:avLst/>
          </a:prstGeom>
          <a:noFill/>
          <a:ln>
            <a:noFill/>
          </a:ln>
        </p:spPr>
        <p:txBody>
          <a:bodyPr lIns="45720" rIns="45720" tIns="0" bIns="0" anchor="b"/>
          <a:p>
            <a:pPr algn="ctr">
              <a:lnSpc>
                <a:spcPct val="100000"/>
              </a:lnSpc>
            </a:pPr>
            <a:r>
              <a:rPr b="1" lang="el-GR" sz="2800" strike="noStrike" cap="all">
                <a:solidFill>
                  <a:srgbClr val="e9d596"/>
                </a:solidFill>
                <a:latin typeface="Lucida Sans"/>
              </a:rPr>
              <a:t>Πηγεσ πληροφορησησ :</a:t>
            </a:r>
            <a:endParaRPr/>
          </a:p>
        </p:txBody>
      </p:sp>
      <p:sp>
        <p:nvSpPr>
          <p:cNvPr id="130" name="TextShape 2"/>
          <p:cNvSpPr txBox="1"/>
          <p:nvPr/>
        </p:nvSpPr>
        <p:spPr>
          <a:xfrm>
            <a:off x="1371600" y="3331800"/>
            <a:ext cx="6400440" cy="2401200"/>
          </a:xfrm>
          <a:prstGeom prst="rect">
            <a:avLst/>
          </a:prstGeom>
          <a:noFill/>
          <a:ln>
            <a:noFill/>
          </a:ln>
        </p:spPr>
        <p:txBody>
          <a:bodyPr lIns="90000" rIns="90000" tIns="45000" bIns="45000"/>
          <a:p>
            <a:pPr algn="ctr">
              <a:lnSpc>
                <a:spcPct val="100000"/>
              </a:lnSpc>
            </a:pPr>
            <a:r>
              <a:rPr lang="el-GR" sz="2800" strike="noStrike">
                <a:solidFill>
                  <a:srgbClr val="ffffff"/>
                </a:solidFill>
                <a:latin typeface="Book Antiqua"/>
              </a:rPr>
              <a:t>Καινή Διαθήκη.</a:t>
            </a:r>
            <a:endParaRPr/>
          </a:p>
          <a:p>
            <a:pPr algn="ctr">
              <a:lnSpc>
                <a:spcPct val="100000"/>
              </a:lnSpc>
            </a:pPr>
            <a:r>
              <a:rPr lang="el-GR" sz="2800" strike="noStrike">
                <a:solidFill>
                  <a:srgbClr val="ffffff"/>
                </a:solidFill>
                <a:latin typeface="Book Antiqua"/>
              </a:rPr>
              <a:t>Internet.</a:t>
            </a:r>
            <a:endParaRPr/>
          </a:p>
          <a:p>
            <a:pPr algn="ctr">
              <a:lnSpc>
                <a:spcPct val="100000"/>
              </a:lnSpc>
            </a:pPr>
            <a:r>
              <a:rPr lang="el-GR" sz="2800" strike="noStrike">
                <a:solidFill>
                  <a:srgbClr val="ffffff"/>
                </a:solidFill>
                <a:latin typeface="Book Antiqua"/>
              </a:rPr>
              <a:t>Συνεργασία με τοπικούς φορείς : Συμβουλευτικό Κέντρο Γυναικών.</a:t>
            </a:r>
            <a:endParaRPr/>
          </a:p>
          <a:p>
            <a:pPr algn="ctr">
              <a:lnSpc>
                <a:spcPct val="100000"/>
              </a:lnSpc>
            </a:pPr>
            <a:r>
              <a:rPr lang="el-GR" sz="2800" strike="noStrike">
                <a:solidFill>
                  <a:srgbClr val="ffffff"/>
                </a:solidFill>
                <a:latin typeface="Book Antiqua"/>
              </a:rPr>
              <a:t>Συμβουλευτικός Σταθμός Νέων (Ζάκυνθος).</a:t>
            </a:r>
            <a:endParaRPr/>
          </a:p>
          <a:p>
            <a:pPr algn="ctr">
              <a:lnSpc>
                <a:spcPct val="100000"/>
              </a:lnSpc>
            </a:pPr>
            <a:r>
              <a:rPr lang="el-GR" sz="2800" strike="noStrike">
                <a:solidFill>
                  <a:srgbClr val="ffffff"/>
                </a:solidFill>
                <a:latin typeface="Book Antiqua"/>
              </a:rPr>
              <a:t>Επιστημονικά περιοδικά. </a:t>
            </a:r>
            <a:endParaRPr/>
          </a:p>
          <a:p>
            <a:pPr algn="ctr">
              <a:lnSpc>
                <a:spcPct val="100000"/>
              </a:lnSpc>
            </a:pP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1" name="Picture 2" descr=""/>
          <p:cNvPicPr/>
          <p:nvPr/>
        </p:nvPicPr>
        <p:blipFill>
          <a:blip r:embed="rId1"/>
          <a:stretch/>
        </p:blipFill>
        <p:spPr>
          <a:xfrm>
            <a:off x="0" y="0"/>
            <a:ext cx="9143640" cy="6857640"/>
          </a:xfrm>
          <a:prstGeom prst="rect">
            <a:avLst/>
          </a:prstGeom>
          <a:ln>
            <a:noFill/>
          </a:ln>
        </p:spPr>
      </p:pic>
      <p:sp>
        <p:nvSpPr>
          <p:cNvPr id="132" name="CustomShape 1"/>
          <p:cNvSpPr/>
          <p:nvPr/>
        </p:nvSpPr>
        <p:spPr>
          <a:xfrm>
            <a:off x="2483640" y="980640"/>
            <a:ext cx="3888000" cy="1309320"/>
          </a:xfrm>
          <a:prstGeom prst="rect">
            <a:avLst/>
          </a:prstGeom>
          <a:noFill/>
          <a:ln>
            <a:noFill/>
          </a:ln>
        </p:spPr>
        <p:style>
          <a:lnRef idx="0"/>
          <a:fillRef idx="0"/>
          <a:effectRef idx="0"/>
          <a:fontRef idx="minor"/>
        </p:style>
        <p:txBody>
          <a:bodyPr lIns="90000" rIns="90000" tIns="45000" bIns="45000"/>
          <a:p>
            <a:pPr algn="ctr">
              <a:lnSpc>
                <a:spcPct val="100000"/>
              </a:lnSpc>
            </a:pPr>
            <a:r>
              <a:rPr b="1" lang="el-GR" sz="8000" strike="noStrike">
                <a:solidFill>
                  <a:srgbClr val="7d7d7d"/>
                </a:solidFill>
                <a:latin typeface="Book Antiqua"/>
              </a:rPr>
              <a:t>ΤΕΛΟΣ</a:t>
            </a:r>
            <a:endParaRPr/>
          </a:p>
        </p:txBody>
      </p:sp>
    </p:spTree>
  </p:cSld>
  <p:transition spd="slow" advTm="5000">
    <p:plus/>
  </p:transition>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457200" y="274680"/>
            <a:ext cx="8229240" cy="1142640"/>
          </a:xfrm>
          <a:prstGeom prst="rect">
            <a:avLst/>
          </a:prstGeom>
          <a:noFill/>
          <a:ln>
            <a:noFill/>
          </a:ln>
        </p:spPr>
        <p:txBody>
          <a:bodyPr lIns="90000" rIns="90000" tIns="45000" bIns="45000" anchor="ctr"/>
          <a:p>
            <a:endParaRPr/>
          </a:p>
        </p:txBody>
      </p:sp>
      <p:pic>
        <p:nvPicPr>
          <p:cNvPr id="84" name="Picture 2" descr=""/>
          <p:cNvPicPr/>
          <p:nvPr/>
        </p:nvPicPr>
        <p:blipFill>
          <a:blip r:embed="rId1"/>
          <a:stretch/>
        </p:blipFill>
        <p:spPr>
          <a:xfrm>
            <a:off x="0" y="0"/>
            <a:ext cx="9143640" cy="6857640"/>
          </a:xfrm>
          <a:prstGeom prst="rect">
            <a:avLst/>
          </a:prstGeom>
          <a:ln>
            <a:noFill/>
          </a:ln>
        </p:spPr>
      </p:pic>
    </p:spTree>
  </p:cSld>
  <p:transition spd="slow" advTm="4000">
    <p:pull dir="ru"/>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lIns="90000" rIns="90000" tIns="45000" bIns="45000" anchor="ctr"/>
          <a:p>
            <a:pPr algn="ctr">
              <a:lnSpc>
                <a:spcPct val="100000"/>
              </a:lnSpc>
            </a:pPr>
            <a:r>
              <a:rPr b="1" lang="el-GR" sz="4100" strike="noStrike">
                <a:solidFill>
                  <a:srgbClr val="e9d596"/>
                </a:solidFill>
                <a:latin typeface="Lucida Sans"/>
              </a:rPr>
              <a:t>ΣΧΕΔΙΑΓΡΑΜΜΑ</a:t>
            </a:r>
            <a:r>
              <a:rPr b="1" lang="el-GR" sz="4100" strike="noStrike">
                <a:solidFill>
                  <a:srgbClr val="e9d596"/>
                </a:solidFill>
                <a:latin typeface="Lucida Sans"/>
              </a:rPr>
              <a:t>
</a:t>
            </a:r>
            <a:endParaRPr/>
          </a:p>
        </p:txBody>
      </p:sp>
      <p:sp>
        <p:nvSpPr>
          <p:cNvPr id="86" name="TextShape 2"/>
          <p:cNvSpPr txBox="1"/>
          <p:nvPr/>
        </p:nvSpPr>
        <p:spPr>
          <a:xfrm>
            <a:off x="457200" y="1600200"/>
            <a:ext cx="8229240" cy="4708800"/>
          </a:xfrm>
          <a:prstGeom prst="rect">
            <a:avLst/>
          </a:prstGeom>
          <a:noFill/>
          <a:ln>
            <a:noFill/>
          </a:ln>
        </p:spPr>
        <p:txBody>
          <a:bodyPr lIns="90000" rIns="90000" tIns="45000" bIns="45000"/>
          <a:p>
            <a:pPr>
              <a:lnSpc>
                <a:spcPct val="100000"/>
              </a:lnSpc>
              <a:buSzPct val="65000"/>
              <a:buFont typeface="Wingdings 2" charset="2"/>
              <a:buChar char=""/>
            </a:pPr>
            <a:r>
              <a:rPr lang="el-GR" sz="2800" strike="noStrike" u="sng">
                <a:solidFill>
                  <a:srgbClr val="000000"/>
                </a:solidFill>
                <a:latin typeface="Book Antiqua"/>
              </a:rPr>
              <a:t>Ορισμός του φαινομένου</a:t>
            </a:r>
            <a:endParaRPr/>
          </a:p>
          <a:p>
            <a:pPr>
              <a:lnSpc>
                <a:spcPct val="100000"/>
              </a:lnSpc>
              <a:buSzPct val="65000"/>
              <a:buFont typeface="Wingdings 2" charset="2"/>
              <a:buChar char=""/>
            </a:pPr>
            <a:r>
              <a:rPr lang="el-GR" sz="2800" strike="noStrike" u="sng">
                <a:solidFill>
                  <a:srgbClr val="ffffff"/>
                </a:solidFill>
                <a:latin typeface="Book Antiqua"/>
              </a:rPr>
              <a:t>Ψυχολογική βία </a:t>
            </a:r>
            <a:endParaRPr/>
          </a:p>
          <a:p>
            <a:pPr>
              <a:lnSpc>
                <a:spcPct val="100000"/>
              </a:lnSpc>
              <a:buSzPct val="65000"/>
              <a:buFont typeface="Wingdings 2" charset="2"/>
              <a:buChar char=""/>
            </a:pPr>
            <a:r>
              <a:rPr lang="el-GR" sz="2800" strike="noStrike" u="sng">
                <a:solidFill>
                  <a:srgbClr val="ffffff"/>
                </a:solidFill>
                <a:latin typeface="Book Antiqua"/>
              </a:rPr>
              <a:t>Σωματική βία </a:t>
            </a:r>
            <a:endParaRPr/>
          </a:p>
          <a:p>
            <a:pPr>
              <a:lnSpc>
                <a:spcPct val="100000"/>
              </a:lnSpc>
              <a:buSzPct val="65000"/>
              <a:buFont typeface="Wingdings 2" charset="2"/>
              <a:buChar char=""/>
            </a:pPr>
            <a:r>
              <a:rPr lang="el-GR" sz="2800" strike="noStrike" u="sng">
                <a:solidFill>
                  <a:srgbClr val="ffffff"/>
                </a:solidFill>
                <a:latin typeface="Book Antiqua"/>
              </a:rPr>
              <a:t>Σεξουαλική κακοποίηση ,εκμετάλλευση</a:t>
            </a:r>
            <a:endParaRPr/>
          </a:p>
          <a:p>
            <a:pPr>
              <a:lnSpc>
                <a:spcPct val="100000"/>
              </a:lnSpc>
              <a:buSzPct val="65000"/>
              <a:buFont typeface="Wingdings 2" charset="2"/>
              <a:buChar char=""/>
            </a:pPr>
            <a:r>
              <a:rPr lang="el-GR" sz="2800" strike="noStrike" u="sng">
                <a:solidFill>
                  <a:srgbClr val="ffffff"/>
                </a:solidFill>
                <a:latin typeface="Book Antiqua"/>
              </a:rPr>
              <a:t>Αιτίες εμφάνισης του φαινομένου</a:t>
            </a:r>
            <a:endParaRPr/>
          </a:p>
          <a:p>
            <a:pPr>
              <a:lnSpc>
                <a:spcPct val="100000"/>
              </a:lnSpc>
              <a:buSzPct val="65000"/>
              <a:buFont typeface="Wingdings 2" charset="2"/>
              <a:buChar char=""/>
            </a:pPr>
            <a:r>
              <a:rPr lang="el-GR" sz="2800" strike="noStrike" u="sng">
                <a:solidFill>
                  <a:srgbClr val="ffffff"/>
                </a:solidFill>
                <a:latin typeface="Book Antiqua"/>
              </a:rPr>
              <a:t>Λύσεις , προτάσεις </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457200" y="274680"/>
            <a:ext cx="8229240" cy="1142640"/>
          </a:xfrm>
          <a:prstGeom prst="rect">
            <a:avLst/>
          </a:prstGeom>
          <a:noFill/>
          <a:ln>
            <a:noFill/>
          </a:ln>
        </p:spPr>
        <p:txBody>
          <a:bodyPr lIns="90000" rIns="90000" tIns="45000" bIns="45000" anchor="ctr"/>
          <a:p>
            <a:pPr algn="ctr">
              <a:lnSpc>
                <a:spcPct val="100000"/>
              </a:lnSpc>
            </a:pPr>
            <a:r>
              <a:rPr b="1" lang="el-GR" sz="4100" strike="noStrike">
                <a:solidFill>
                  <a:srgbClr val="e9d596"/>
                </a:solidFill>
                <a:latin typeface="Lucida Sans"/>
              </a:rPr>
              <a:t>Ορισμός Κακοποίησης </a:t>
            </a:r>
            <a:endParaRPr/>
          </a:p>
        </p:txBody>
      </p:sp>
      <p:sp>
        <p:nvSpPr>
          <p:cNvPr id="88" name="TextShape 2"/>
          <p:cNvSpPr txBox="1"/>
          <p:nvPr/>
        </p:nvSpPr>
        <p:spPr>
          <a:xfrm>
            <a:off x="457200" y="1600200"/>
            <a:ext cx="8229240" cy="4708800"/>
          </a:xfrm>
          <a:prstGeom prst="rect">
            <a:avLst/>
          </a:prstGeom>
          <a:noFill/>
          <a:ln>
            <a:noFill/>
          </a:ln>
        </p:spPr>
        <p:txBody>
          <a:bodyPr lIns="90000" rIns="90000" tIns="45000" bIns="45000"/>
          <a:p>
            <a:pPr>
              <a:lnSpc>
                <a:spcPct val="100000"/>
              </a:lnSpc>
              <a:buSzPct val="65000"/>
              <a:buFont typeface="Wingdings 2" charset="2"/>
              <a:buChar char=""/>
            </a:pPr>
            <a:r>
              <a:rPr lang="el-GR" sz="2800" strike="noStrike">
                <a:solidFill>
                  <a:srgbClr val="ffffff"/>
                </a:solidFill>
                <a:latin typeface="Book Antiqua"/>
              </a:rPr>
              <a:t>Η </a:t>
            </a:r>
            <a:r>
              <a:rPr lang="el-GR" sz="2800" strike="noStrike">
                <a:solidFill>
                  <a:srgbClr val="ba0c5f"/>
                </a:solidFill>
                <a:latin typeface="Book Antiqua"/>
              </a:rPr>
              <a:t>κακοποίηση</a:t>
            </a:r>
            <a:r>
              <a:rPr lang="el-GR" sz="2800" strike="noStrike">
                <a:solidFill>
                  <a:srgbClr val="ffffff"/>
                </a:solidFill>
                <a:latin typeface="Book Antiqua"/>
              </a:rPr>
              <a:t> των γυναικών είναι ένα συχνό φαινόμενο στην εποχή μας. Δεν παρατηρείται μόνο στις φτωχές και υποανάπτυκτες χώρες αλλά και στις βιομηχανικά ανεπτυγμένες. Σύμφωνα με το φαινόμενο αυτό, οι γυναίκες πέφτουν θύματα </a:t>
            </a:r>
            <a:r>
              <a:rPr lang="el-GR" sz="2800" strike="noStrike">
                <a:solidFill>
                  <a:srgbClr val="375bb0"/>
                </a:solidFill>
                <a:latin typeface="Book Antiqua"/>
              </a:rPr>
              <a:t>ψυχολογικής</a:t>
            </a:r>
            <a:r>
              <a:rPr lang="el-GR" sz="2800" strike="noStrike">
                <a:solidFill>
                  <a:srgbClr val="ffffff"/>
                </a:solidFill>
                <a:latin typeface="Book Antiqua"/>
              </a:rPr>
              <a:t> , </a:t>
            </a:r>
            <a:r>
              <a:rPr lang="el-GR" sz="2800" strike="noStrike">
                <a:solidFill>
                  <a:srgbClr val="ff0000"/>
                </a:solidFill>
                <a:latin typeface="Book Antiqua"/>
              </a:rPr>
              <a:t>σωματικής</a:t>
            </a:r>
            <a:r>
              <a:rPr lang="el-GR" sz="2800" strike="noStrike">
                <a:solidFill>
                  <a:srgbClr val="ffffff"/>
                </a:solidFill>
                <a:latin typeface="Book Antiqua"/>
              </a:rPr>
              <a:t> και </a:t>
            </a:r>
            <a:r>
              <a:rPr lang="el-GR" sz="2800" strike="noStrike">
                <a:solidFill>
                  <a:srgbClr val="00b050"/>
                </a:solidFill>
                <a:latin typeface="Book Antiqua"/>
              </a:rPr>
              <a:t>σεξουαλικής</a:t>
            </a:r>
            <a:r>
              <a:rPr lang="el-GR" sz="2800" strike="noStrike">
                <a:solidFill>
                  <a:srgbClr val="ffffff"/>
                </a:solidFill>
                <a:latin typeface="Book Antiqua"/>
              </a:rPr>
              <a:t> βίας. </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9" name="Picture 2" descr=""/>
          <p:cNvPicPr/>
          <p:nvPr/>
        </p:nvPicPr>
        <p:blipFill>
          <a:blip r:embed="rId1"/>
          <a:stretch/>
        </p:blipFill>
        <p:spPr>
          <a:xfrm>
            <a:off x="0" y="0"/>
            <a:ext cx="9143640" cy="685764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lIns="90000" rIns="90000" tIns="45000" bIns="45000" anchor="ctr"/>
          <a:p>
            <a:pPr algn="ctr">
              <a:lnSpc>
                <a:spcPct val="100000"/>
              </a:lnSpc>
            </a:pPr>
            <a:r>
              <a:rPr b="1" lang="el-GR" sz="5400" strike="noStrike">
                <a:solidFill>
                  <a:srgbClr val="e9d596"/>
                </a:solidFill>
                <a:latin typeface="Lucida Sans"/>
              </a:rPr>
              <a:t>Ψυχολογική βία </a:t>
            </a:r>
            <a:endParaRPr/>
          </a:p>
        </p:txBody>
      </p:sp>
      <p:sp>
        <p:nvSpPr>
          <p:cNvPr id="91" name="TextShape 2"/>
          <p:cNvSpPr txBox="1"/>
          <p:nvPr/>
        </p:nvSpPr>
        <p:spPr>
          <a:xfrm>
            <a:off x="457200" y="1600200"/>
            <a:ext cx="8229240" cy="4708800"/>
          </a:xfrm>
          <a:prstGeom prst="rect">
            <a:avLst/>
          </a:prstGeom>
          <a:noFill/>
          <a:ln>
            <a:noFill/>
          </a:ln>
        </p:spPr>
        <p:txBody>
          <a:bodyPr lIns="90000" rIns="90000" tIns="45000" bIns="45000"/>
          <a:p>
            <a:pPr>
              <a:lnSpc>
                <a:spcPct val="100000"/>
              </a:lnSpc>
              <a:buSzPct val="65000"/>
              <a:buFont typeface="Wingdings 2" charset="2"/>
              <a:buChar char=""/>
            </a:pPr>
            <a:r>
              <a:rPr lang="el-GR" sz="2800" strike="noStrike">
                <a:solidFill>
                  <a:srgbClr val="0d0d0d"/>
                </a:solidFill>
                <a:latin typeface="Book Antiqua"/>
              </a:rPr>
              <a:t>Ψυχολογική βία </a:t>
            </a:r>
            <a:r>
              <a:rPr lang="el-GR" sz="2800" strike="noStrike">
                <a:solidFill>
                  <a:srgbClr val="ffffff"/>
                </a:solidFill>
                <a:latin typeface="Book Antiqua"/>
              </a:rPr>
              <a:t>είναι μια ενέργεια ή το σύνολο ενεργειών- επαναλαμβανόμενα και όχι μεμονωμένα περιστατικά- που </a:t>
            </a:r>
            <a:r>
              <a:rPr lang="el-GR" sz="2800" strike="noStrike">
                <a:solidFill>
                  <a:srgbClr val="002060"/>
                </a:solidFill>
                <a:latin typeface="Book Antiqua"/>
              </a:rPr>
              <a:t>βλάπτει άμεσα </a:t>
            </a:r>
            <a:r>
              <a:rPr lang="el-GR" sz="2800" strike="noStrike">
                <a:solidFill>
                  <a:srgbClr val="ffffff"/>
                </a:solidFill>
                <a:latin typeface="Book Antiqua"/>
              </a:rPr>
              <a:t>την ψυχολογική ακεραιότητα του θύματος.</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2" name="Picture 2" descr=""/>
          <p:cNvPicPr/>
          <p:nvPr/>
        </p:nvPicPr>
        <p:blipFill>
          <a:blip r:embed="rId1"/>
          <a:stretch/>
        </p:blipFill>
        <p:spPr>
          <a:xfrm>
            <a:off x="0" y="0"/>
            <a:ext cx="9143640" cy="3572640"/>
          </a:xfrm>
          <a:prstGeom prst="rect">
            <a:avLst/>
          </a:prstGeom>
          <a:ln>
            <a:noFill/>
          </a:ln>
        </p:spPr>
      </p:pic>
      <p:pic>
        <p:nvPicPr>
          <p:cNvPr id="93" name="Picture 3" descr=""/>
          <p:cNvPicPr/>
          <p:nvPr/>
        </p:nvPicPr>
        <p:blipFill>
          <a:blip r:embed="rId2"/>
          <a:stretch/>
        </p:blipFill>
        <p:spPr>
          <a:xfrm>
            <a:off x="0" y="3573000"/>
            <a:ext cx="9143640" cy="3284640"/>
          </a:xfrm>
          <a:prstGeom prst="rect">
            <a:avLst/>
          </a:prstGeom>
          <a:ln>
            <a:noFill/>
          </a:ln>
        </p:spPr>
      </p:pic>
    </p:spTree>
  </p:cSld>
  <p:transition spd="med" advTm="4000">
    <p:wheel spokes="8"/>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TextShape 1"/>
          <p:cNvSpPr txBox="1"/>
          <p:nvPr/>
        </p:nvSpPr>
        <p:spPr>
          <a:xfrm>
            <a:off x="457200" y="274680"/>
            <a:ext cx="8229240" cy="1142640"/>
          </a:xfrm>
          <a:prstGeom prst="rect">
            <a:avLst/>
          </a:prstGeom>
          <a:noFill/>
          <a:ln>
            <a:noFill/>
          </a:ln>
        </p:spPr>
        <p:txBody>
          <a:bodyPr lIns="90000" rIns="90000" tIns="45000" bIns="45000" anchor="ctr"/>
          <a:p>
            <a:pPr algn="ctr">
              <a:lnSpc>
                <a:spcPct val="100000"/>
              </a:lnSpc>
            </a:pPr>
            <a:r>
              <a:rPr b="1" lang="el-GR" sz="5400" strike="noStrike">
                <a:solidFill>
                  <a:srgbClr val="e9d596"/>
                </a:solidFill>
                <a:latin typeface="Lucida Sans"/>
              </a:rPr>
              <a:t>Σωματική βία </a:t>
            </a:r>
            <a:endParaRPr/>
          </a:p>
        </p:txBody>
      </p:sp>
      <p:sp>
        <p:nvSpPr>
          <p:cNvPr id="95" name="TextShape 2"/>
          <p:cNvSpPr txBox="1"/>
          <p:nvPr/>
        </p:nvSpPr>
        <p:spPr>
          <a:xfrm>
            <a:off x="457200" y="1600200"/>
            <a:ext cx="8229240" cy="4708800"/>
          </a:xfrm>
          <a:prstGeom prst="rect">
            <a:avLst/>
          </a:prstGeom>
          <a:noFill/>
          <a:ln>
            <a:noFill/>
          </a:ln>
        </p:spPr>
        <p:txBody>
          <a:bodyPr lIns="90000" rIns="90000" tIns="45000" bIns="45000"/>
          <a:p>
            <a:pPr>
              <a:lnSpc>
                <a:spcPct val="100000"/>
              </a:lnSpc>
              <a:buSzPct val="65000"/>
              <a:buFont typeface="Wingdings 2" charset="2"/>
              <a:buChar char=""/>
            </a:pPr>
            <a:r>
              <a:rPr lang="el-GR" sz="2800" strike="noStrike">
                <a:solidFill>
                  <a:srgbClr val="ffffff"/>
                </a:solidFill>
                <a:latin typeface="Book Antiqua"/>
              </a:rPr>
              <a:t>H </a:t>
            </a:r>
            <a:r>
              <a:rPr b="1" lang="el-GR" sz="2800" strike="noStrike" u="sng">
                <a:solidFill>
                  <a:srgbClr val="ffffff"/>
                </a:solidFill>
                <a:latin typeface="Book Antiqua"/>
              </a:rPr>
              <a:t>σωματική βία</a:t>
            </a:r>
            <a:r>
              <a:rPr b="1" lang="el-GR" sz="2800" strike="noStrike">
                <a:solidFill>
                  <a:srgbClr val="ffffff"/>
                </a:solidFill>
                <a:latin typeface="Book Antiqua"/>
              </a:rPr>
              <a:t> </a:t>
            </a:r>
            <a:r>
              <a:rPr lang="el-GR" sz="2800" strike="noStrike">
                <a:solidFill>
                  <a:srgbClr val="ffffff"/>
                </a:solidFill>
                <a:latin typeface="Book Antiqua"/>
              </a:rPr>
              <a:t>είναι η </a:t>
            </a:r>
            <a:r>
              <a:rPr lang="el-GR" sz="2800" strike="noStrike">
                <a:solidFill>
                  <a:srgbClr val="00b050"/>
                </a:solidFill>
                <a:latin typeface="Book Antiqua"/>
              </a:rPr>
              <a:t>σκόπιμη χρήση </a:t>
            </a:r>
            <a:r>
              <a:rPr lang="el-GR" sz="2800" strike="noStrike">
                <a:solidFill>
                  <a:srgbClr val="ffffff"/>
                </a:solidFill>
                <a:latin typeface="Book Antiqua"/>
              </a:rPr>
              <a:t>σωματικής δύναμης εναντίον του θύματος. Η σκόπιμη αυτή ενέργεια μπορεί να περιλαμβάνει από χαστούκι μέχρι </a:t>
            </a:r>
            <a:r>
              <a:rPr lang="el-GR" sz="2800" strike="noStrike">
                <a:solidFill>
                  <a:srgbClr val="ff0000"/>
                </a:solidFill>
                <a:latin typeface="Book Antiqua"/>
              </a:rPr>
              <a:t>βαριά σωματική βλάβη</a:t>
            </a:r>
            <a:r>
              <a:rPr lang="el-GR" sz="2800" strike="noStrike">
                <a:solidFill>
                  <a:srgbClr val="ffffff"/>
                </a:solidFill>
                <a:latin typeface="Book Antiqua"/>
              </a:rPr>
              <a:t>, συμπεριλαμβάνοντας καθετί που προκαλεί πόνο, τραυματισμό, ακρωτηριασμό κ.λπ. </a:t>
            </a:r>
            <a:endParaRPr/>
          </a:p>
          <a:p>
            <a:pPr>
              <a:lnSpc>
                <a:spcPct val="100000"/>
              </a:lnSpc>
            </a:pPr>
            <a:endParaRPr/>
          </a:p>
          <a:p>
            <a:pPr>
              <a:lnSpc>
                <a:spcPct val="100000"/>
              </a:lnSpc>
            </a:pP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Apex</Template>
  <TotalTime>457</TotalTime>
  <Application>LibreOffice/4.4.2.2$Windows_x86 LibreOffice_project/c4c7d32d0d49397cad38d62472b0bc8acff48dd6</Application>
  <Paragraphs>84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2014-11-25T18:05:48Z</dcterms:created>
  <dc:creator>smart</dc:creator>
  <dc:language>el-GR</dc:language>
  <dcterms:modified xsi:type="dcterms:W3CDTF">2015-05-16T17:29:00Z</dcterms:modified>
  <cp:revision>55</cp:revision>
  <dc:title>VIP TEAM</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0</vt:bool>
  </property>
  <property fmtid="{D5CDD505-2E9C-101B-9397-08002B2CF9AE}" pid="10" name="ShareDoc">
    <vt:bool>0</vt:bool>
  </property>
  <property fmtid="{D5CDD505-2E9C-101B-9397-08002B2CF9AE}" pid="11" name="Slides">
    <vt:i4>29</vt:i4>
  </property>
</Properties>
</file>