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3" r:id="rId27"/>
    <p:sldId id="281" r:id="rId28"/>
  </p:sldIdLst>
  <p:sldSz cx="10080625" cy="7559675"/>
  <p:notesSz cx="7559675" cy="106918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234" y="-102"/>
      </p:cViewPr>
      <p:guideLst>
        <p:guide orient="horz" pos="2381"/>
        <p:guide pos="3175"/>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1 - Θέση κεφαλίδας"/>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defRPr sz="1400"/>
            </a:pPr>
            <a:endParaRPr lang="el-GR" sz="1400" b="0" i="0" u="none" strike="noStrike" kern="1200">
              <a:ln>
                <a:noFill/>
              </a:ln>
              <a:latin typeface="Arial" pitchFamily="18"/>
              <a:ea typeface="Microsoft YaHei" pitchFamily="2"/>
              <a:cs typeface="Mangal" pitchFamily="2"/>
            </a:endParaRPr>
          </a:p>
        </p:txBody>
      </p:sp>
      <p:sp>
        <p:nvSpPr>
          <p:cNvPr id="3" name="2 - Θέση ημερομηνίας"/>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0">
              <a:lnSpc>
                <a:spcPct val="100000"/>
              </a:lnSpc>
              <a:spcBef>
                <a:spcPts val="0"/>
              </a:spcBef>
              <a:spcAft>
                <a:spcPts val="0"/>
              </a:spcAft>
              <a:buNone/>
              <a:tabLst/>
              <a:defRPr sz="1400"/>
            </a:pPr>
            <a:endParaRPr lang="el-GR" sz="1400" b="0" i="0" u="none" strike="noStrike" kern="1200">
              <a:ln>
                <a:noFill/>
              </a:ln>
              <a:latin typeface="Arial" pitchFamily="18"/>
              <a:ea typeface="Microsoft YaHei" pitchFamily="2"/>
              <a:cs typeface="Mangal" pitchFamily="2"/>
            </a:endParaRPr>
          </a:p>
        </p:txBody>
      </p:sp>
      <p:sp>
        <p:nvSpPr>
          <p:cNvPr id="4" name="3 - Θέση υποσέλιδου"/>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defRPr sz="1400"/>
            </a:pPr>
            <a:endParaRPr lang="el-GR" sz="1400" b="0" i="0" u="none" strike="noStrike" kern="1200">
              <a:ln>
                <a:noFill/>
              </a:ln>
              <a:latin typeface="Arial" pitchFamily="18"/>
              <a:ea typeface="Microsoft YaHei" pitchFamily="2"/>
              <a:cs typeface="Mangal" pitchFamily="2"/>
            </a:endParaRPr>
          </a:p>
        </p:txBody>
      </p:sp>
      <p:sp>
        <p:nvSpPr>
          <p:cNvPr id="5" name="4 - Θέση αριθμού διαφάνειας"/>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0">
              <a:lnSpc>
                <a:spcPct val="100000"/>
              </a:lnSpc>
              <a:spcBef>
                <a:spcPts val="0"/>
              </a:spcBef>
              <a:spcAft>
                <a:spcPts val="0"/>
              </a:spcAft>
              <a:buNone/>
              <a:tabLst/>
              <a:defRPr sz="1400"/>
            </a:pPr>
            <a:fld id="{FFF5006F-30E3-4D12-9E20-02F1D4824D26}" type="slidenum">
              <a:rPr/>
              <a:pPr marL="0" marR="0" lvl="0" indent="0" algn="r" rtl="0" hangingPunct="0">
                <a:lnSpc>
                  <a:spcPct val="100000"/>
                </a:lnSpc>
                <a:spcBef>
                  <a:spcPts val="0"/>
                </a:spcBef>
                <a:spcAft>
                  <a:spcPts val="0"/>
                </a:spcAft>
                <a:buNone/>
                <a:tabLst/>
                <a:defRPr sz="1400"/>
              </a:pPr>
              <a:t>‹#›</a:t>
            </a:fld>
            <a:endParaRPr lang="el-GR" sz="1400" b="0" i="0" u="none" strike="noStrike" kern="1200">
              <a:ln>
                <a:noFill/>
              </a:ln>
              <a:latin typeface="Arial" pitchFamily="18"/>
              <a:ea typeface="Microsoft YaHei" pitchFamily="2"/>
              <a:cs typeface="Mangal" pitchFamily="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idx="2"/>
          </p:nvPr>
        </p:nvSpPr>
        <p:spPr>
          <a:xfrm>
            <a:off x="1107000" y="812520"/>
            <a:ext cx="5345280" cy="4008959"/>
          </a:xfrm>
          <a:prstGeom prst="rect">
            <a:avLst/>
          </a:prstGeom>
          <a:noFill/>
          <a:ln>
            <a:noFill/>
            <a:prstDash val="solid"/>
          </a:ln>
        </p:spPr>
      </p:sp>
      <p:sp>
        <p:nvSpPr>
          <p:cNvPr id="3" name="2 - Θέση σημειώσεων"/>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l-GR"/>
          </a:p>
        </p:txBody>
      </p:sp>
      <p:sp>
        <p:nvSpPr>
          <p:cNvPr id="4" name="3 - Θέση κεφαλίδας"/>
          <p:cNvSpPr txBox="1">
            <a:spLocks noGrp="1"/>
          </p:cNvSpPr>
          <p:nvPr>
            <p:ph type="hdr" sz="quarter"/>
          </p:nvPr>
        </p:nvSpPr>
        <p:spPr>
          <a:xfrm>
            <a:off x="0" y="0"/>
            <a:ext cx="3280680" cy="534240"/>
          </a:xfrm>
          <a:prstGeom prst="rect">
            <a:avLst/>
          </a:prstGeom>
          <a:noFill/>
          <a:ln>
            <a:noFill/>
          </a:ln>
        </p:spPr>
        <p:txBody>
          <a:bodyPr lIns="0" tIns="0" rIns="0" bIns="0" anchorCtr="0"/>
          <a:lstStyle>
            <a:lvl1pPr lvl="0" rtl="0" hangingPunct="0">
              <a:buNone/>
              <a:tabLst/>
              <a:defRPr lang="el-GR" sz="1400" kern="1200">
                <a:latin typeface="Times New Roman" pitchFamily="18"/>
                <a:ea typeface="Arial" pitchFamily="2"/>
                <a:cs typeface="Tahoma" pitchFamily="2"/>
              </a:defRPr>
            </a:lvl1pPr>
          </a:lstStyle>
          <a:p>
            <a:pPr lvl="0"/>
            <a:endParaRPr lang="el-GR"/>
          </a:p>
        </p:txBody>
      </p:sp>
      <p:sp>
        <p:nvSpPr>
          <p:cNvPr id="5" name="4 - Θέση ημερομηνίας"/>
          <p:cNvSpPr txBox="1">
            <a:spLocks noGrp="1"/>
          </p:cNvSpPr>
          <p:nvPr>
            <p:ph type="dt" idx="1"/>
          </p:nvPr>
        </p:nvSpPr>
        <p:spPr>
          <a:xfrm>
            <a:off x="4278960" y="0"/>
            <a:ext cx="3280680" cy="534240"/>
          </a:xfrm>
          <a:prstGeom prst="rect">
            <a:avLst/>
          </a:prstGeom>
          <a:noFill/>
          <a:ln>
            <a:noFill/>
          </a:ln>
        </p:spPr>
        <p:txBody>
          <a:bodyPr lIns="0" tIns="0" rIns="0" bIns="0" anchorCtr="0"/>
          <a:lstStyle>
            <a:lvl1pPr lvl="0" algn="r" rtl="0" hangingPunct="0">
              <a:buNone/>
              <a:tabLst/>
              <a:defRPr lang="el-GR" sz="1400" kern="1200">
                <a:latin typeface="Times New Roman" pitchFamily="18"/>
                <a:ea typeface="Arial" pitchFamily="2"/>
                <a:cs typeface="Tahoma" pitchFamily="2"/>
              </a:defRPr>
            </a:lvl1pPr>
          </a:lstStyle>
          <a:p>
            <a:pPr lvl="0"/>
            <a:endParaRPr lang="el-GR"/>
          </a:p>
        </p:txBody>
      </p:sp>
      <p:sp>
        <p:nvSpPr>
          <p:cNvPr id="6" name="5 - Θέση υποσέλιδου"/>
          <p:cNvSpPr txBox="1">
            <a:spLocks noGrp="1"/>
          </p:cNvSpPr>
          <p:nvPr>
            <p:ph type="ftr" sz="quarter" idx="4"/>
          </p:nvPr>
        </p:nvSpPr>
        <p:spPr>
          <a:xfrm>
            <a:off x="0" y="10157400"/>
            <a:ext cx="3280680" cy="534240"/>
          </a:xfrm>
          <a:prstGeom prst="rect">
            <a:avLst/>
          </a:prstGeom>
          <a:noFill/>
          <a:ln>
            <a:noFill/>
          </a:ln>
        </p:spPr>
        <p:txBody>
          <a:bodyPr lIns="0" tIns="0" rIns="0" bIns="0" anchor="b" anchorCtr="0"/>
          <a:lstStyle>
            <a:lvl1pPr lvl="0" rtl="0" hangingPunct="0">
              <a:buNone/>
              <a:tabLst/>
              <a:defRPr lang="el-GR" sz="1400" kern="1200">
                <a:latin typeface="Times New Roman" pitchFamily="18"/>
                <a:ea typeface="Arial" pitchFamily="2"/>
                <a:cs typeface="Tahoma" pitchFamily="2"/>
              </a:defRPr>
            </a:lvl1pPr>
          </a:lstStyle>
          <a:p>
            <a:pPr lvl="0"/>
            <a:endParaRPr lang="el-GR"/>
          </a:p>
        </p:txBody>
      </p:sp>
      <p:sp>
        <p:nvSpPr>
          <p:cNvPr id="7" name="6 - Θέση αριθμού διαφάνειας"/>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lstStyle>
            <a:lvl1pPr lvl="0" algn="r" rtl="0" hangingPunct="0">
              <a:buNone/>
              <a:tabLst/>
              <a:defRPr lang="el-GR" sz="1400" kern="1200">
                <a:latin typeface="Times New Roman" pitchFamily="18"/>
                <a:ea typeface="Arial" pitchFamily="2"/>
                <a:cs typeface="Tahoma" pitchFamily="2"/>
              </a:defRPr>
            </a:lvl1pPr>
          </a:lstStyle>
          <a:p>
            <a:pPr lvl="0"/>
            <a:fld id="{53A8591F-1223-4818-9867-D8550F03EDC9}" type="slidenum">
              <a:rPr/>
              <a:pPr lvl="0"/>
              <a:t>‹#›</a:t>
            </a:fld>
            <a:endParaRPr lang="el-GR"/>
          </a:p>
        </p:txBody>
      </p:sp>
    </p:spTree>
  </p:cSld>
  <p:clrMap bg1="lt1" tx1="dk1" bg2="lt2" tx2="dk2" accent1="accent1" accent2="accent2" accent3="accent3" accent4="accent4" accent5="accent5" accent6="accent6" hlink="hlink" folHlink="folHlink"/>
  <p:notesStyle>
    <a:lvl1pPr marL="216000" marR="0" indent="0" rtl="0" hangingPunct="0">
      <a:tabLst/>
      <a:defRPr lang="el-GR" sz="2000" b="0" i="0" u="none" strike="noStrike" kern="1200">
        <a:ln>
          <a:noFill/>
        </a:ln>
        <a:latin typeface="Arial" pitchFamily="18"/>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1106488" y="812800"/>
            <a:ext cx="5345112" cy="4008438"/>
          </a:xfrm>
          <a:solidFill>
            <a:srgbClr val="729FCF"/>
          </a:solidFill>
          <a:ln w="25400">
            <a:solidFill>
              <a:srgbClr val="3465AF"/>
            </a:solidFill>
            <a:prstDash val="solid"/>
          </a:ln>
        </p:spPr>
      </p:sp>
      <p:sp>
        <p:nvSpPr>
          <p:cNvPr id="3" name="2 - Θέση σημειώσεων"/>
          <p:cNvSpPr txBox="1">
            <a:spLocks noGrp="1"/>
          </p:cNvSpPr>
          <p:nvPr>
            <p:ph type="body" sz="quarter" idx="1"/>
          </p:nvPr>
        </p:nvSpPr>
        <p:spPr/>
        <p:txBody>
          <a:bodyPr>
            <a:spAutoFit/>
          </a:bodyPr>
          <a:lstStyle/>
          <a:p>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1106488" y="812800"/>
            <a:ext cx="5345112" cy="4008438"/>
          </a:xfrm>
          <a:solidFill>
            <a:srgbClr val="729FCF"/>
          </a:solidFill>
          <a:ln w="25400">
            <a:solidFill>
              <a:srgbClr val="3465AF"/>
            </a:solidFill>
            <a:prstDash val="solid"/>
          </a:ln>
        </p:spPr>
      </p:sp>
      <p:sp>
        <p:nvSpPr>
          <p:cNvPr id="3" name="2 - Θέση σημειώσεων"/>
          <p:cNvSpPr txBox="1">
            <a:spLocks noGrp="1"/>
          </p:cNvSpPr>
          <p:nvPr>
            <p:ph type="body" sz="quarter" idx="1"/>
          </p:nvPr>
        </p:nvSpPr>
        <p:spPr/>
        <p:txBody>
          <a:bodyPr>
            <a:spAutoFit/>
          </a:bodyPr>
          <a:lstStyle/>
          <a:p>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1106488" y="812800"/>
            <a:ext cx="5345112" cy="4008438"/>
          </a:xfrm>
          <a:solidFill>
            <a:srgbClr val="729FCF"/>
          </a:solidFill>
          <a:ln w="25400">
            <a:solidFill>
              <a:srgbClr val="3465AF"/>
            </a:solidFill>
            <a:prstDash val="solid"/>
          </a:ln>
        </p:spPr>
      </p:sp>
      <p:sp>
        <p:nvSpPr>
          <p:cNvPr id="3" name="2 - Θέση σημειώσεων"/>
          <p:cNvSpPr txBox="1">
            <a:spLocks noGrp="1"/>
          </p:cNvSpPr>
          <p:nvPr>
            <p:ph type="body" sz="quarter" idx="1"/>
          </p:nvPr>
        </p:nvSpPr>
        <p:spPr/>
        <p:txBody>
          <a:bodyPr>
            <a:spAutoFit/>
          </a:bodyPr>
          <a:lstStyle/>
          <a:p>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1106488" y="812800"/>
            <a:ext cx="5345112" cy="4008438"/>
          </a:xfrm>
          <a:solidFill>
            <a:srgbClr val="729FCF"/>
          </a:solidFill>
          <a:ln w="25400">
            <a:solidFill>
              <a:srgbClr val="3465AF"/>
            </a:solidFill>
            <a:prstDash val="solid"/>
          </a:ln>
        </p:spPr>
      </p:sp>
      <p:sp>
        <p:nvSpPr>
          <p:cNvPr id="3" name="2 - Θέση σημειώσεων"/>
          <p:cNvSpPr txBox="1">
            <a:spLocks noGrp="1"/>
          </p:cNvSpPr>
          <p:nvPr>
            <p:ph type="body" sz="quarter" idx="1"/>
          </p:nvPr>
        </p:nvSpPr>
        <p:spPr/>
        <p:txBody>
          <a:bodyPr>
            <a:spAutoFit/>
          </a:bodyPr>
          <a:lstStyle/>
          <a:p>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1106488" y="812800"/>
            <a:ext cx="5345112" cy="4008438"/>
          </a:xfrm>
          <a:solidFill>
            <a:srgbClr val="729FCF"/>
          </a:solidFill>
          <a:ln w="25400">
            <a:solidFill>
              <a:srgbClr val="3465AF"/>
            </a:solidFill>
            <a:prstDash val="solid"/>
          </a:ln>
        </p:spPr>
      </p:sp>
      <p:sp>
        <p:nvSpPr>
          <p:cNvPr id="3" name="2 - Θέση σημειώσεων"/>
          <p:cNvSpPr txBox="1">
            <a:spLocks noGrp="1"/>
          </p:cNvSpPr>
          <p:nvPr>
            <p:ph type="body" sz="quarter" idx="1"/>
          </p:nvPr>
        </p:nvSpPr>
        <p:spPr/>
        <p:txBody>
          <a:bodyPr>
            <a:spAutoFit/>
          </a:bodyPr>
          <a:lstStyle/>
          <a:p>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1106488" y="812800"/>
            <a:ext cx="5345112" cy="4008438"/>
          </a:xfrm>
          <a:solidFill>
            <a:srgbClr val="729FCF"/>
          </a:solidFill>
          <a:ln w="25400">
            <a:solidFill>
              <a:srgbClr val="3465AF"/>
            </a:solidFill>
            <a:prstDash val="solid"/>
          </a:ln>
        </p:spPr>
      </p:sp>
      <p:sp>
        <p:nvSpPr>
          <p:cNvPr id="3" name="2 - Θέση σημειώσεων"/>
          <p:cNvSpPr txBox="1">
            <a:spLocks noGrp="1"/>
          </p:cNvSpPr>
          <p:nvPr>
            <p:ph type="body" sz="quarter" idx="1"/>
          </p:nvPr>
        </p:nvSpPr>
        <p:spPr/>
        <p:txBody>
          <a:bodyPr>
            <a:spAutoFit/>
          </a:bodyPr>
          <a:lstStyle/>
          <a:p>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1106488" y="812800"/>
            <a:ext cx="5345112" cy="4008438"/>
          </a:xfrm>
          <a:solidFill>
            <a:srgbClr val="729FCF"/>
          </a:solidFill>
          <a:ln w="25400">
            <a:solidFill>
              <a:srgbClr val="3465AF"/>
            </a:solidFill>
            <a:prstDash val="solid"/>
          </a:ln>
        </p:spPr>
      </p:sp>
      <p:sp>
        <p:nvSpPr>
          <p:cNvPr id="3" name="2 - Θέση σημειώσεων"/>
          <p:cNvSpPr txBox="1">
            <a:spLocks noGrp="1"/>
          </p:cNvSpPr>
          <p:nvPr>
            <p:ph type="body" sz="quarter" idx="1"/>
          </p:nvPr>
        </p:nvSpPr>
        <p:spPr/>
        <p:txBody>
          <a:bodyPr>
            <a:spAutoFit/>
          </a:bodyPr>
          <a:lstStyle/>
          <a:p>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1106488" y="812800"/>
            <a:ext cx="5345112" cy="4008438"/>
          </a:xfrm>
          <a:solidFill>
            <a:srgbClr val="729FCF"/>
          </a:solidFill>
          <a:ln w="25400">
            <a:solidFill>
              <a:srgbClr val="3465AF"/>
            </a:solidFill>
            <a:prstDash val="solid"/>
          </a:ln>
        </p:spPr>
      </p:sp>
      <p:sp>
        <p:nvSpPr>
          <p:cNvPr id="3" name="2 - Θέση σημειώσεων"/>
          <p:cNvSpPr txBox="1">
            <a:spLocks noGrp="1"/>
          </p:cNvSpPr>
          <p:nvPr>
            <p:ph type="body" sz="quarter" idx="1"/>
          </p:nvPr>
        </p:nvSpPr>
        <p:spPr/>
        <p:txBody>
          <a:bodyPr>
            <a:spAutoFit/>
          </a:bodyPr>
          <a:lstStyle/>
          <a:p>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1106488" y="812800"/>
            <a:ext cx="5345112" cy="4008438"/>
          </a:xfrm>
          <a:solidFill>
            <a:srgbClr val="729FCF"/>
          </a:solidFill>
          <a:ln w="25400">
            <a:solidFill>
              <a:srgbClr val="3465AF"/>
            </a:solidFill>
            <a:prstDash val="solid"/>
          </a:ln>
        </p:spPr>
      </p:sp>
      <p:sp>
        <p:nvSpPr>
          <p:cNvPr id="3" name="2 - Θέση σημειώσεων"/>
          <p:cNvSpPr txBox="1">
            <a:spLocks noGrp="1"/>
          </p:cNvSpPr>
          <p:nvPr>
            <p:ph type="body" sz="quarter" idx="1"/>
          </p:nvPr>
        </p:nvSpPr>
        <p:spPr/>
        <p:txBody>
          <a:bodyPr>
            <a:spAutoFit/>
          </a:bodyPr>
          <a:lstStyle/>
          <a:p>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1106488" y="812800"/>
            <a:ext cx="5345112" cy="4008438"/>
          </a:xfrm>
          <a:solidFill>
            <a:srgbClr val="729FCF"/>
          </a:solidFill>
          <a:ln w="25400">
            <a:solidFill>
              <a:srgbClr val="3465AF"/>
            </a:solidFill>
            <a:prstDash val="solid"/>
          </a:ln>
        </p:spPr>
      </p:sp>
      <p:sp>
        <p:nvSpPr>
          <p:cNvPr id="3" name="2 - Θέση σημειώσεων"/>
          <p:cNvSpPr txBox="1">
            <a:spLocks noGrp="1"/>
          </p:cNvSpPr>
          <p:nvPr>
            <p:ph type="body" sz="quarter" idx="1"/>
          </p:nvPr>
        </p:nvSpPr>
        <p:spPr/>
        <p:txBody>
          <a:bodyPr/>
          <a:lstStyle/>
          <a:p>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1106488" y="812800"/>
            <a:ext cx="5345112" cy="4008438"/>
          </a:xfrm>
          <a:solidFill>
            <a:srgbClr val="729FCF"/>
          </a:solidFill>
          <a:ln w="25400">
            <a:solidFill>
              <a:srgbClr val="3465AF"/>
            </a:solidFill>
            <a:prstDash val="solid"/>
          </a:ln>
        </p:spPr>
      </p:sp>
      <p:sp>
        <p:nvSpPr>
          <p:cNvPr id="3" name="2 - Θέση σημειώσεων"/>
          <p:cNvSpPr txBox="1">
            <a:spLocks noGrp="1"/>
          </p:cNvSpPr>
          <p:nvPr>
            <p:ph type="body" sz="quarter" idx="1"/>
          </p:nvPr>
        </p:nvSpPr>
        <p:spPr/>
        <p:txBody>
          <a:bodyPr/>
          <a:lstStyle/>
          <a:p>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1106488" y="812800"/>
            <a:ext cx="5345112" cy="4008438"/>
          </a:xfrm>
          <a:solidFill>
            <a:srgbClr val="729FCF"/>
          </a:solidFill>
          <a:ln w="25400">
            <a:solidFill>
              <a:srgbClr val="3465AF"/>
            </a:solidFill>
            <a:prstDash val="solid"/>
          </a:ln>
        </p:spPr>
      </p:sp>
      <p:sp>
        <p:nvSpPr>
          <p:cNvPr id="3" name="2 - Θέση σημειώσεων"/>
          <p:cNvSpPr txBox="1">
            <a:spLocks noGrp="1"/>
          </p:cNvSpPr>
          <p:nvPr>
            <p:ph type="body" sz="quarter" idx="1"/>
          </p:nvPr>
        </p:nvSpPr>
        <p:spPr/>
        <p:txBody>
          <a:bodyPr/>
          <a:lstStyle/>
          <a:p>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1106488" y="812800"/>
            <a:ext cx="5345112" cy="4008438"/>
          </a:xfrm>
          <a:solidFill>
            <a:srgbClr val="729FCF"/>
          </a:solidFill>
          <a:ln w="25400">
            <a:solidFill>
              <a:srgbClr val="3465AF"/>
            </a:solidFill>
            <a:prstDash val="solid"/>
          </a:ln>
        </p:spPr>
      </p:sp>
      <p:sp>
        <p:nvSpPr>
          <p:cNvPr id="3" name="2 - Θέση σημειώσεων"/>
          <p:cNvSpPr txBox="1">
            <a:spLocks noGrp="1"/>
          </p:cNvSpPr>
          <p:nvPr>
            <p:ph type="body" sz="quarter" idx="1"/>
          </p:nvPr>
        </p:nvSpPr>
        <p:spPr/>
        <p:txBody>
          <a:bodyPr/>
          <a:lstStyle/>
          <a:p>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1106488" y="812800"/>
            <a:ext cx="5345112" cy="4008438"/>
          </a:xfrm>
          <a:solidFill>
            <a:srgbClr val="729FCF"/>
          </a:solidFill>
          <a:ln w="25400">
            <a:solidFill>
              <a:srgbClr val="3465AF"/>
            </a:solidFill>
            <a:prstDash val="solid"/>
          </a:ln>
        </p:spPr>
      </p:sp>
      <p:sp>
        <p:nvSpPr>
          <p:cNvPr id="3" name="2 - Θέση σημειώσεων"/>
          <p:cNvSpPr txBox="1">
            <a:spLocks noGrp="1"/>
          </p:cNvSpPr>
          <p:nvPr>
            <p:ph type="body" sz="quarter" idx="1"/>
          </p:nvPr>
        </p:nvSpPr>
        <p:spPr/>
        <p:txBody>
          <a:bodyPr/>
          <a:lstStyle/>
          <a:p>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1106488" y="812800"/>
            <a:ext cx="5345112" cy="4008438"/>
          </a:xfrm>
          <a:solidFill>
            <a:srgbClr val="729FCF"/>
          </a:solidFill>
          <a:ln w="25400">
            <a:solidFill>
              <a:srgbClr val="3465AF"/>
            </a:solidFill>
            <a:prstDash val="solid"/>
          </a:ln>
        </p:spPr>
      </p:sp>
      <p:sp>
        <p:nvSpPr>
          <p:cNvPr id="3" name="2 - Θέση σημειώσεων"/>
          <p:cNvSpPr txBox="1">
            <a:spLocks noGrp="1"/>
          </p:cNvSpPr>
          <p:nvPr>
            <p:ph type="body" sz="quarter" idx="1"/>
          </p:nvPr>
        </p:nvSpPr>
        <p:spPr/>
        <p:txBody>
          <a:bodyPr/>
          <a:lstStyle/>
          <a:p>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1106488" y="812800"/>
            <a:ext cx="5345112" cy="4008438"/>
          </a:xfrm>
          <a:solidFill>
            <a:srgbClr val="729FCF"/>
          </a:solidFill>
          <a:ln w="25400">
            <a:solidFill>
              <a:srgbClr val="3465AF"/>
            </a:solidFill>
            <a:prstDash val="solid"/>
          </a:ln>
        </p:spPr>
      </p:sp>
      <p:sp>
        <p:nvSpPr>
          <p:cNvPr id="3" name="2 - Θέση σημειώσεων"/>
          <p:cNvSpPr txBox="1">
            <a:spLocks noGrp="1"/>
          </p:cNvSpPr>
          <p:nvPr>
            <p:ph type="body" sz="quarter" idx="1"/>
          </p:nvPr>
        </p:nvSpPr>
        <p:spPr/>
        <p:txBody>
          <a:bodyPr/>
          <a:lstStyle/>
          <a:p>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1106488" y="812800"/>
            <a:ext cx="5345112" cy="4008438"/>
          </a:xfrm>
          <a:solidFill>
            <a:srgbClr val="729FCF"/>
          </a:solidFill>
          <a:ln w="25400">
            <a:solidFill>
              <a:srgbClr val="3465AF"/>
            </a:solidFill>
            <a:prstDash val="solid"/>
          </a:ln>
        </p:spPr>
      </p:sp>
      <p:sp>
        <p:nvSpPr>
          <p:cNvPr id="3" name="2 - Θέση σημειώσεων"/>
          <p:cNvSpPr txBox="1">
            <a:spLocks noGrp="1"/>
          </p:cNvSpPr>
          <p:nvPr>
            <p:ph type="body" sz="quarter" idx="1"/>
          </p:nvPr>
        </p:nvSpPr>
        <p:spPr/>
        <p:txBody>
          <a:bodyPr/>
          <a:lstStyle/>
          <a:p>
            <a:endParaRPr 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1106488" y="812800"/>
            <a:ext cx="5345112" cy="4008438"/>
          </a:xfrm>
          <a:solidFill>
            <a:srgbClr val="729FCF"/>
          </a:solidFill>
          <a:ln w="25400">
            <a:solidFill>
              <a:srgbClr val="3465AF"/>
            </a:solidFill>
            <a:prstDash val="solid"/>
          </a:ln>
        </p:spPr>
      </p:sp>
      <p:sp>
        <p:nvSpPr>
          <p:cNvPr id="3" name="2 - Θέση σημειώσεων"/>
          <p:cNvSpPr txBox="1">
            <a:spLocks noGrp="1"/>
          </p:cNvSpPr>
          <p:nvPr>
            <p:ph type="body" sz="quarter" idx="1"/>
          </p:nvPr>
        </p:nvSpPr>
        <p:spPr/>
        <p:txBody>
          <a:bodyPr/>
          <a:lstStyle/>
          <a:p>
            <a:endParaRPr 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1106488" y="812800"/>
            <a:ext cx="5345112" cy="4008438"/>
          </a:xfrm>
          <a:solidFill>
            <a:srgbClr val="729FCF"/>
          </a:solidFill>
          <a:ln w="25400">
            <a:solidFill>
              <a:srgbClr val="3465AF"/>
            </a:solidFill>
            <a:prstDash val="solid"/>
          </a:ln>
        </p:spPr>
      </p:sp>
      <p:sp>
        <p:nvSpPr>
          <p:cNvPr id="3" name="2 - Θέση σημειώσεων"/>
          <p:cNvSpPr txBox="1">
            <a:spLocks noGrp="1"/>
          </p:cNvSpPr>
          <p:nvPr>
            <p:ph type="body" sz="quarter" idx="1"/>
          </p:nvPr>
        </p:nvSpPr>
        <p:spPr/>
        <p:txBody>
          <a:bodyPr/>
          <a:lstStyle/>
          <a:p>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1106488" y="812800"/>
            <a:ext cx="5345112" cy="4008438"/>
          </a:xfrm>
          <a:solidFill>
            <a:srgbClr val="729FCF"/>
          </a:solidFill>
          <a:ln w="25400">
            <a:solidFill>
              <a:srgbClr val="3465AF"/>
            </a:solidFill>
            <a:prstDash val="solid"/>
          </a:ln>
        </p:spPr>
      </p:sp>
      <p:sp>
        <p:nvSpPr>
          <p:cNvPr id="3" name="2 - Θέση σημειώσεων"/>
          <p:cNvSpPr txBox="1">
            <a:spLocks noGrp="1"/>
          </p:cNvSpPr>
          <p:nvPr>
            <p:ph type="body" sz="quarter" idx="1"/>
          </p:nvPr>
        </p:nvSpPr>
        <p:spPr/>
        <p:txBody>
          <a:bodyPr/>
          <a:lstStyle/>
          <a:p>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1106488" y="812800"/>
            <a:ext cx="5345112" cy="4008438"/>
          </a:xfrm>
          <a:solidFill>
            <a:srgbClr val="729FCF"/>
          </a:solidFill>
          <a:ln w="25400">
            <a:solidFill>
              <a:srgbClr val="3465AF"/>
            </a:solidFill>
            <a:prstDash val="solid"/>
          </a:ln>
        </p:spPr>
      </p:sp>
      <p:sp>
        <p:nvSpPr>
          <p:cNvPr id="3" name="2 - Θέση σημειώσεων"/>
          <p:cNvSpPr txBox="1">
            <a:spLocks noGrp="1"/>
          </p:cNvSpPr>
          <p:nvPr>
            <p:ph type="body" sz="quarter" idx="1"/>
          </p:nvPr>
        </p:nvSpPr>
        <p:spPr/>
        <p:txBody>
          <a:bodyPr>
            <a:spAutoFit/>
          </a:bodyPr>
          <a:lstStyle/>
          <a:p>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1106488" y="812800"/>
            <a:ext cx="5345112" cy="4008438"/>
          </a:xfrm>
          <a:solidFill>
            <a:srgbClr val="729FCF"/>
          </a:solidFill>
          <a:ln w="25400">
            <a:solidFill>
              <a:srgbClr val="3465AF"/>
            </a:solidFill>
            <a:prstDash val="solid"/>
          </a:ln>
        </p:spPr>
      </p:sp>
      <p:sp>
        <p:nvSpPr>
          <p:cNvPr id="3" name="2 - Θέση σημειώσεων"/>
          <p:cNvSpPr txBox="1">
            <a:spLocks noGrp="1"/>
          </p:cNvSpPr>
          <p:nvPr>
            <p:ph type="body" sz="quarter" idx="1"/>
          </p:nvPr>
        </p:nvSpPr>
        <p:spPr/>
        <p:txBody>
          <a:bodyPr>
            <a:spAutoFit/>
          </a:bodyPr>
          <a:lstStyle/>
          <a:p>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1106488" y="812800"/>
            <a:ext cx="5345112" cy="4008438"/>
          </a:xfrm>
          <a:solidFill>
            <a:srgbClr val="729FCF"/>
          </a:solidFill>
          <a:ln w="25400">
            <a:solidFill>
              <a:srgbClr val="3465AF"/>
            </a:solidFill>
            <a:prstDash val="solid"/>
          </a:ln>
        </p:spPr>
      </p:sp>
      <p:sp>
        <p:nvSpPr>
          <p:cNvPr id="3" name="2 - Θέση σημειώσεων"/>
          <p:cNvSpPr txBox="1">
            <a:spLocks noGrp="1"/>
          </p:cNvSpPr>
          <p:nvPr>
            <p:ph type="body" sz="quarter" idx="1"/>
          </p:nvPr>
        </p:nvSpPr>
        <p:spPr/>
        <p:txBody>
          <a:bodyPr>
            <a:spAutoFit/>
          </a:bodyPr>
          <a:lstStyle/>
          <a:p>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1106488" y="812800"/>
            <a:ext cx="5345112" cy="4008438"/>
          </a:xfrm>
          <a:solidFill>
            <a:srgbClr val="729FCF"/>
          </a:solidFill>
          <a:ln w="25400">
            <a:solidFill>
              <a:srgbClr val="3465AF"/>
            </a:solidFill>
            <a:prstDash val="solid"/>
          </a:ln>
        </p:spPr>
      </p:sp>
      <p:sp>
        <p:nvSpPr>
          <p:cNvPr id="3" name="2 - Θέση σημειώσεων"/>
          <p:cNvSpPr txBox="1">
            <a:spLocks noGrp="1"/>
          </p:cNvSpPr>
          <p:nvPr>
            <p:ph type="body" sz="quarter" idx="1"/>
          </p:nvPr>
        </p:nvSpPr>
        <p:spPr/>
        <p:txBody>
          <a:bodyPr>
            <a:spAutoFit/>
          </a:bodyPr>
          <a:lstStyle/>
          <a:p>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1106488" y="812800"/>
            <a:ext cx="5345112" cy="4008438"/>
          </a:xfrm>
          <a:solidFill>
            <a:srgbClr val="729FCF"/>
          </a:solidFill>
          <a:ln w="25400">
            <a:solidFill>
              <a:srgbClr val="3465AF"/>
            </a:solidFill>
            <a:prstDash val="solid"/>
          </a:ln>
        </p:spPr>
      </p:sp>
      <p:sp>
        <p:nvSpPr>
          <p:cNvPr id="3" name="2 - Θέση σημειώσεων"/>
          <p:cNvSpPr txBox="1">
            <a:spLocks noGrp="1"/>
          </p:cNvSpPr>
          <p:nvPr>
            <p:ph type="body" sz="quarter" idx="1"/>
          </p:nvPr>
        </p:nvSpPr>
        <p:spPr/>
        <p:txBody>
          <a:bodyPr>
            <a:spAutoFit/>
          </a:bodyPr>
          <a:lstStyle/>
          <a:p>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1106488" y="812800"/>
            <a:ext cx="5345112" cy="4008438"/>
          </a:xfrm>
          <a:solidFill>
            <a:srgbClr val="729FCF"/>
          </a:solidFill>
          <a:ln w="25400">
            <a:solidFill>
              <a:srgbClr val="3465AF"/>
            </a:solidFill>
            <a:prstDash val="solid"/>
          </a:ln>
        </p:spPr>
      </p:sp>
      <p:sp>
        <p:nvSpPr>
          <p:cNvPr id="3" name="2 - Θέση σημειώσεων"/>
          <p:cNvSpPr txBox="1">
            <a:spLocks noGrp="1"/>
          </p:cNvSpPr>
          <p:nvPr>
            <p:ph type="body" sz="quarter" idx="1"/>
          </p:nvPr>
        </p:nvSpPr>
        <p:spPr/>
        <p:txBody>
          <a:bodyPr>
            <a:spAutoFit/>
          </a:bodyPr>
          <a:lstStyle/>
          <a:p>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55650" y="2347913"/>
            <a:ext cx="8569325" cy="1620837"/>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pPr lvl="0"/>
            <a:endParaRPr lang="el-GR"/>
          </a:p>
        </p:txBody>
      </p:sp>
      <p:sp>
        <p:nvSpPr>
          <p:cNvPr id="5" name="4 - Θέση υποσέλιδου"/>
          <p:cNvSpPr>
            <a:spLocks noGrp="1"/>
          </p:cNvSpPr>
          <p:nvPr>
            <p:ph type="ftr" sz="quarter" idx="11"/>
          </p:nvPr>
        </p:nvSpPr>
        <p:spPr/>
        <p:txBody>
          <a:bodyPr/>
          <a:lstStyle/>
          <a:p>
            <a:pPr lvl="0"/>
            <a:endParaRPr lang="el-GR"/>
          </a:p>
        </p:txBody>
      </p:sp>
      <p:sp>
        <p:nvSpPr>
          <p:cNvPr id="6" name="5 - Θέση αριθμού διαφάνειας"/>
          <p:cNvSpPr>
            <a:spLocks noGrp="1"/>
          </p:cNvSpPr>
          <p:nvPr>
            <p:ph type="sldNum" sz="quarter" idx="12"/>
          </p:nvPr>
        </p:nvSpPr>
        <p:spPr/>
        <p:txBody>
          <a:bodyPr/>
          <a:lstStyle/>
          <a:p>
            <a:pPr lvl="0"/>
            <a:fld id="{ADA24405-FD01-4F9F-9B7B-D9B999586818}" type="slidenum">
              <a:rPr/>
              <a:pPr lvl="0"/>
              <a:t>‹#›</a:t>
            </a:fld>
            <a:endParaRPr lang="el-G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pPr lvl="0"/>
            <a:endParaRPr lang="el-GR"/>
          </a:p>
        </p:txBody>
      </p:sp>
      <p:sp>
        <p:nvSpPr>
          <p:cNvPr id="5" name="4 - Θέση υποσέλιδου"/>
          <p:cNvSpPr>
            <a:spLocks noGrp="1"/>
          </p:cNvSpPr>
          <p:nvPr>
            <p:ph type="ftr" sz="quarter" idx="11"/>
          </p:nvPr>
        </p:nvSpPr>
        <p:spPr/>
        <p:txBody>
          <a:bodyPr/>
          <a:lstStyle/>
          <a:p>
            <a:pPr lvl="0"/>
            <a:endParaRPr lang="el-GR"/>
          </a:p>
        </p:txBody>
      </p:sp>
      <p:sp>
        <p:nvSpPr>
          <p:cNvPr id="6" name="5 - Θέση αριθμού διαφάνειας"/>
          <p:cNvSpPr>
            <a:spLocks noGrp="1"/>
          </p:cNvSpPr>
          <p:nvPr>
            <p:ph type="sldNum" sz="quarter" idx="12"/>
          </p:nvPr>
        </p:nvSpPr>
        <p:spPr/>
        <p:txBody>
          <a:bodyPr/>
          <a:lstStyle/>
          <a:p>
            <a:pPr lvl="0"/>
            <a:fld id="{391AD6BD-F89F-4964-8FC3-B71FC6054039}" type="slidenum">
              <a:rPr/>
              <a:pPr lvl="0"/>
              <a:t>‹#›</a:t>
            </a:fld>
            <a:endParaRPr lang="el-G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7308850" y="301625"/>
            <a:ext cx="226695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503238" y="301625"/>
            <a:ext cx="6653212"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pPr lvl="0"/>
            <a:endParaRPr lang="el-GR"/>
          </a:p>
        </p:txBody>
      </p:sp>
      <p:sp>
        <p:nvSpPr>
          <p:cNvPr id="5" name="4 - Θέση υποσέλιδου"/>
          <p:cNvSpPr>
            <a:spLocks noGrp="1"/>
          </p:cNvSpPr>
          <p:nvPr>
            <p:ph type="ftr" sz="quarter" idx="11"/>
          </p:nvPr>
        </p:nvSpPr>
        <p:spPr/>
        <p:txBody>
          <a:bodyPr/>
          <a:lstStyle/>
          <a:p>
            <a:pPr lvl="0"/>
            <a:endParaRPr lang="el-GR"/>
          </a:p>
        </p:txBody>
      </p:sp>
      <p:sp>
        <p:nvSpPr>
          <p:cNvPr id="6" name="5 - Θέση αριθμού διαφάνειας"/>
          <p:cNvSpPr>
            <a:spLocks noGrp="1"/>
          </p:cNvSpPr>
          <p:nvPr>
            <p:ph type="sldNum" sz="quarter" idx="12"/>
          </p:nvPr>
        </p:nvSpPr>
        <p:spPr/>
        <p:txBody>
          <a:bodyPr/>
          <a:lstStyle/>
          <a:p>
            <a:pPr lvl="0"/>
            <a:fld id="{B597C363-1453-424C-B7D7-438DF654AD42}" type="slidenum">
              <a:rPr/>
              <a:pPr lvl="0"/>
              <a:t>‹#›</a:t>
            </a:fld>
            <a:endParaRPr lang="el-G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pPr lvl="0"/>
            <a:endParaRPr lang="el-GR"/>
          </a:p>
        </p:txBody>
      </p:sp>
      <p:sp>
        <p:nvSpPr>
          <p:cNvPr id="5" name="4 - Θέση υποσέλιδου"/>
          <p:cNvSpPr>
            <a:spLocks noGrp="1"/>
          </p:cNvSpPr>
          <p:nvPr>
            <p:ph type="ftr" sz="quarter" idx="11"/>
          </p:nvPr>
        </p:nvSpPr>
        <p:spPr/>
        <p:txBody>
          <a:bodyPr/>
          <a:lstStyle/>
          <a:p>
            <a:pPr lvl="0"/>
            <a:endParaRPr lang="el-GR"/>
          </a:p>
        </p:txBody>
      </p:sp>
      <p:sp>
        <p:nvSpPr>
          <p:cNvPr id="6" name="5 - Θέση αριθμού διαφάνειας"/>
          <p:cNvSpPr>
            <a:spLocks noGrp="1"/>
          </p:cNvSpPr>
          <p:nvPr>
            <p:ph type="sldNum" sz="quarter" idx="12"/>
          </p:nvPr>
        </p:nvSpPr>
        <p:spPr/>
        <p:txBody>
          <a:bodyPr/>
          <a:lstStyle/>
          <a:p>
            <a:pPr lvl="0"/>
            <a:fld id="{019826CC-25F9-4D14-8EF9-63198C46C697}" type="slidenum">
              <a:rPr/>
              <a:pPr lvl="0"/>
              <a:t>‹#›</a:t>
            </a:fld>
            <a:endParaRPr lang="el-G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96925" y="4857750"/>
            <a:ext cx="8567738" cy="15017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pPr lvl="0"/>
            <a:endParaRPr lang="el-GR"/>
          </a:p>
        </p:txBody>
      </p:sp>
      <p:sp>
        <p:nvSpPr>
          <p:cNvPr id="5" name="4 - Θέση υποσέλιδου"/>
          <p:cNvSpPr>
            <a:spLocks noGrp="1"/>
          </p:cNvSpPr>
          <p:nvPr>
            <p:ph type="ftr" sz="quarter" idx="11"/>
          </p:nvPr>
        </p:nvSpPr>
        <p:spPr/>
        <p:txBody>
          <a:bodyPr/>
          <a:lstStyle/>
          <a:p>
            <a:pPr lvl="0"/>
            <a:endParaRPr lang="el-GR"/>
          </a:p>
        </p:txBody>
      </p:sp>
      <p:sp>
        <p:nvSpPr>
          <p:cNvPr id="6" name="5 - Θέση αριθμού διαφάνειας"/>
          <p:cNvSpPr>
            <a:spLocks noGrp="1"/>
          </p:cNvSpPr>
          <p:nvPr>
            <p:ph type="sldNum" sz="quarter" idx="12"/>
          </p:nvPr>
        </p:nvSpPr>
        <p:spPr/>
        <p:txBody>
          <a:bodyPr/>
          <a:lstStyle/>
          <a:p>
            <a:pPr lvl="0"/>
            <a:fld id="{4A5BB61E-4F68-4AA4-85FC-BA0B238B1641}" type="slidenum">
              <a:rPr/>
              <a:pPr lvl="0"/>
              <a:t>‹#›</a:t>
            </a:fld>
            <a:endParaRPr lang="el-G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503238" y="1768475"/>
            <a:ext cx="4459287"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5114925" y="1768475"/>
            <a:ext cx="4460875"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pPr lvl="0"/>
            <a:endParaRPr lang="el-GR"/>
          </a:p>
        </p:txBody>
      </p:sp>
      <p:sp>
        <p:nvSpPr>
          <p:cNvPr id="6" name="5 - Θέση υποσέλιδου"/>
          <p:cNvSpPr>
            <a:spLocks noGrp="1"/>
          </p:cNvSpPr>
          <p:nvPr>
            <p:ph type="ftr" sz="quarter" idx="11"/>
          </p:nvPr>
        </p:nvSpPr>
        <p:spPr/>
        <p:txBody>
          <a:bodyPr/>
          <a:lstStyle/>
          <a:p>
            <a:pPr lvl="0"/>
            <a:endParaRPr lang="el-GR"/>
          </a:p>
        </p:txBody>
      </p:sp>
      <p:sp>
        <p:nvSpPr>
          <p:cNvPr id="7" name="6 - Θέση αριθμού διαφάνειας"/>
          <p:cNvSpPr>
            <a:spLocks noGrp="1"/>
          </p:cNvSpPr>
          <p:nvPr>
            <p:ph type="sldNum" sz="quarter" idx="12"/>
          </p:nvPr>
        </p:nvSpPr>
        <p:spPr/>
        <p:txBody>
          <a:bodyPr/>
          <a:lstStyle/>
          <a:p>
            <a:pPr lvl="0"/>
            <a:fld id="{D341B868-8F23-4640-BC55-81CAEC803F27}" type="slidenum">
              <a:rPr/>
              <a:pPr lvl="0"/>
              <a:t>‹#›</a:t>
            </a:fld>
            <a:endParaRPr lang="el-G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04825" y="303213"/>
            <a:ext cx="9072563" cy="1258887"/>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pPr lvl="0"/>
            <a:endParaRPr lang="el-GR"/>
          </a:p>
        </p:txBody>
      </p:sp>
      <p:sp>
        <p:nvSpPr>
          <p:cNvPr id="8" name="7 - Θέση υποσέλιδου"/>
          <p:cNvSpPr>
            <a:spLocks noGrp="1"/>
          </p:cNvSpPr>
          <p:nvPr>
            <p:ph type="ftr" sz="quarter" idx="11"/>
          </p:nvPr>
        </p:nvSpPr>
        <p:spPr/>
        <p:txBody>
          <a:bodyPr/>
          <a:lstStyle/>
          <a:p>
            <a:pPr lvl="0"/>
            <a:endParaRPr lang="el-GR"/>
          </a:p>
        </p:txBody>
      </p:sp>
      <p:sp>
        <p:nvSpPr>
          <p:cNvPr id="9" name="8 - Θέση αριθμού διαφάνειας"/>
          <p:cNvSpPr>
            <a:spLocks noGrp="1"/>
          </p:cNvSpPr>
          <p:nvPr>
            <p:ph type="sldNum" sz="quarter" idx="12"/>
          </p:nvPr>
        </p:nvSpPr>
        <p:spPr/>
        <p:txBody>
          <a:bodyPr/>
          <a:lstStyle/>
          <a:p>
            <a:pPr lvl="0"/>
            <a:fld id="{F1F9D1BD-B6FA-4E91-9644-8CA4045CC991}" type="slidenum">
              <a:rPr/>
              <a:pPr lvl="0"/>
              <a:t>‹#›</a:t>
            </a:fld>
            <a:endParaRPr lang="el-G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pPr lvl="0"/>
            <a:endParaRPr lang="el-GR"/>
          </a:p>
        </p:txBody>
      </p:sp>
      <p:sp>
        <p:nvSpPr>
          <p:cNvPr id="4" name="3 - Θέση υποσέλιδου"/>
          <p:cNvSpPr>
            <a:spLocks noGrp="1"/>
          </p:cNvSpPr>
          <p:nvPr>
            <p:ph type="ftr" sz="quarter" idx="11"/>
          </p:nvPr>
        </p:nvSpPr>
        <p:spPr/>
        <p:txBody>
          <a:bodyPr/>
          <a:lstStyle/>
          <a:p>
            <a:pPr lvl="0"/>
            <a:endParaRPr lang="el-GR"/>
          </a:p>
        </p:txBody>
      </p:sp>
      <p:sp>
        <p:nvSpPr>
          <p:cNvPr id="5" name="4 - Θέση αριθμού διαφάνειας"/>
          <p:cNvSpPr>
            <a:spLocks noGrp="1"/>
          </p:cNvSpPr>
          <p:nvPr>
            <p:ph type="sldNum" sz="quarter" idx="12"/>
          </p:nvPr>
        </p:nvSpPr>
        <p:spPr/>
        <p:txBody>
          <a:bodyPr/>
          <a:lstStyle/>
          <a:p>
            <a:pPr lvl="0"/>
            <a:fld id="{BA467446-8F29-4277-971A-DBDF611C8FFD}" type="slidenum">
              <a:rPr/>
              <a:pPr lvl="0"/>
              <a:t>‹#›</a:t>
            </a:fld>
            <a:endParaRPr lang="el-G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pPr lvl="0"/>
            <a:endParaRPr lang="el-GR"/>
          </a:p>
        </p:txBody>
      </p:sp>
      <p:sp>
        <p:nvSpPr>
          <p:cNvPr id="3" name="2 - Θέση υποσέλιδου"/>
          <p:cNvSpPr>
            <a:spLocks noGrp="1"/>
          </p:cNvSpPr>
          <p:nvPr>
            <p:ph type="ftr" sz="quarter" idx="11"/>
          </p:nvPr>
        </p:nvSpPr>
        <p:spPr/>
        <p:txBody>
          <a:bodyPr/>
          <a:lstStyle/>
          <a:p>
            <a:pPr lvl="0"/>
            <a:endParaRPr lang="el-GR"/>
          </a:p>
        </p:txBody>
      </p:sp>
      <p:sp>
        <p:nvSpPr>
          <p:cNvPr id="4" name="3 - Θέση αριθμού διαφάνειας"/>
          <p:cNvSpPr>
            <a:spLocks noGrp="1"/>
          </p:cNvSpPr>
          <p:nvPr>
            <p:ph type="sldNum" sz="quarter" idx="12"/>
          </p:nvPr>
        </p:nvSpPr>
        <p:spPr/>
        <p:txBody>
          <a:bodyPr/>
          <a:lstStyle/>
          <a:p>
            <a:pPr lvl="0"/>
            <a:fld id="{795ADAF0-419D-4E6F-A2C5-08AB20134999}" type="slidenum">
              <a:rPr/>
              <a:pPr lvl="0"/>
              <a:t>‹#›</a:t>
            </a:fld>
            <a:endParaRPr lang="el-GR"/>
          </a:p>
        </p:txBody>
      </p:sp>
    </p:spTree>
  </p:cSld>
  <p:clrMapOvr>
    <a:masterClrMapping/>
  </p:clrMapOvr>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04825" y="301625"/>
            <a:ext cx="3316288" cy="1279525"/>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pPr lvl="0"/>
            <a:endParaRPr lang="el-GR"/>
          </a:p>
        </p:txBody>
      </p:sp>
      <p:sp>
        <p:nvSpPr>
          <p:cNvPr id="6" name="5 - Θέση υποσέλιδου"/>
          <p:cNvSpPr>
            <a:spLocks noGrp="1"/>
          </p:cNvSpPr>
          <p:nvPr>
            <p:ph type="ftr" sz="quarter" idx="11"/>
          </p:nvPr>
        </p:nvSpPr>
        <p:spPr/>
        <p:txBody>
          <a:bodyPr/>
          <a:lstStyle/>
          <a:p>
            <a:pPr lvl="0"/>
            <a:endParaRPr lang="el-GR"/>
          </a:p>
        </p:txBody>
      </p:sp>
      <p:sp>
        <p:nvSpPr>
          <p:cNvPr id="7" name="6 - Θέση αριθμού διαφάνειας"/>
          <p:cNvSpPr>
            <a:spLocks noGrp="1"/>
          </p:cNvSpPr>
          <p:nvPr>
            <p:ph type="sldNum" sz="quarter" idx="12"/>
          </p:nvPr>
        </p:nvSpPr>
        <p:spPr/>
        <p:txBody>
          <a:bodyPr/>
          <a:lstStyle/>
          <a:p>
            <a:pPr lvl="0"/>
            <a:fld id="{59B6E53F-23EB-4495-917D-EAD8C58A72C7}" type="slidenum">
              <a:rPr/>
              <a:pPr lvl="0"/>
              <a:t>‹#›</a:t>
            </a:fld>
            <a:endParaRPr lang="el-G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976438" y="5291138"/>
            <a:ext cx="6048375" cy="625475"/>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pPr lvl="0"/>
            <a:endParaRPr lang="el-GR"/>
          </a:p>
        </p:txBody>
      </p:sp>
      <p:sp>
        <p:nvSpPr>
          <p:cNvPr id="6" name="5 - Θέση υποσέλιδου"/>
          <p:cNvSpPr>
            <a:spLocks noGrp="1"/>
          </p:cNvSpPr>
          <p:nvPr>
            <p:ph type="ftr" sz="quarter" idx="11"/>
          </p:nvPr>
        </p:nvSpPr>
        <p:spPr/>
        <p:txBody>
          <a:bodyPr/>
          <a:lstStyle/>
          <a:p>
            <a:pPr lvl="0"/>
            <a:endParaRPr lang="el-GR"/>
          </a:p>
        </p:txBody>
      </p:sp>
      <p:sp>
        <p:nvSpPr>
          <p:cNvPr id="7" name="6 - Θέση αριθμού διαφάνειας"/>
          <p:cNvSpPr>
            <a:spLocks noGrp="1"/>
          </p:cNvSpPr>
          <p:nvPr>
            <p:ph type="sldNum" sz="quarter" idx="12"/>
          </p:nvPr>
        </p:nvSpPr>
        <p:spPr/>
        <p:txBody>
          <a:bodyPr/>
          <a:lstStyle/>
          <a:p>
            <a:pPr lvl="0"/>
            <a:fld id="{AAD5AFCC-42CC-41E4-8BEA-5522C94D8229}" type="slidenum">
              <a:rPr/>
              <a:pPr lvl="0"/>
              <a:t>‹#›</a:t>
            </a:fld>
            <a:endParaRPr lang="el-G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2" name="1 - Θέση τίτλου"/>
          <p:cNvSpPr txBox="1">
            <a:spLocks noGrp="1"/>
          </p:cNvSpPr>
          <p:nvPr>
            <p:ph type="title"/>
          </p:nvPr>
        </p:nvSpPr>
        <p:spPr>
          <a:xfrm>
            <a:off x="503999" y="301320"/>
            <a:ext cx="9071640" cy="126216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l-GR"/>
          </a:p>
        </p:txBody>
      </p:sp>
      <p:sp>
        <p:nvSpPr>
          <p:cNvPr id="3" name="2 - Θέση κειμένου"/>
          <p:cNvSpPr txBox="1">
            <a:spLocks noGrp="1"/>
          </p:cNvSpPr>
          <p:nvPr>
            <p:ph type="body" idx="1"/>
          </p:nvPr>
        </p:nvSpPr>
        <p:spPr>
          <a:xfrm>
            <a:off x="503999" y="1769040"/>
            <a:ext cx="9071640" cy="4384440"/>
          </a:xfrm>
          <a:prstGeom prst="rect">
            <a:avLst/>
          </a:prstGeom>
          <a:noFill/>
          <a:ln>
            <a:noFill/>
          </a:ln>
        </p:spPr>
        <p:txBody>
          <a:bodyPr lIns="0" tIns="0" rIns="0" bIns="0"/>
          <a:lstStyle>
            <a:defPPr marL="432000" marR="0" lvl="0" indent="-324000">
              <a:spcBef>
                <a:spcPts val="0"/>
              </a:spcBef>
              <a:spcAft>
                <a:spcPts val="1414"/>
              </a:spcAft>
              <a:buSzPct val="45000"/>
              <a:buFont typeface="StarSymbol"/>
              <a:buNone/>
              <a:defRPr lang="el-GR"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el-GR"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el-GR"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el-GR"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el-GR"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el-GR"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el-GR"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el-GR"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el-GR"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el-GR" sz="2000" b="0" i="0" u="none" strike="noStrike" kern="1200">
                <a:ln>
                  <a:noFill/>
                </a:ln>
                <a:latin typeface="Arial" pitchFamily="18"/>
                <a:ea typeface="Microsoft YaHei" pitchFamily="2"/>
                <a:cs typeface="Mangal" pitchFamily="2"/>
              </a:defRPr>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txBox="1">
            <a:spLocks noGrp="1"/>
          </p:cNvSpPr>
          <p:nvPr>
            <p:ph type="dt" sz="half" idx="2"/>
          </p:nvPr>
        </p:nvSpPr>
        <p:spPr>
          <a:xfrm>
            <a:off x="503999" y="6887160"/>
            <a:ext cx="2348280" cy="521280"/>
          </a:xfrm>
          <a:prstGeom prst="rect">
            <a:avLst/>
          </a:prstGeom>
          <a:noFill/>
          <a:ln>
            <a:noFill/>
          </a:ln>
        </p:spPr>
        <p:txBody>
          <a:bodyPr lIns="0" tIns="0" rIns="0" bIns="0" anchorCtr="0"/>
          <a:lstStyle>
            <a:lvl1pPr lvl="0" rtl="0" hangingPunct="0">
              <a:buNone/>
              <a:tabLst/>
              <a:defRPr lang="el-GR" sz="1400" kern="1200">
                <a:latin typeface="Times New Roman" pitchFamily="18"/>
                <a:ea typeface="Arial" pitchFamily="2"/>
                <a:cs typeface="Tahoma" pitchFamily="2"/>
              </a:defRPr>
            </a:lvl1pPr>
          </a:lstStyle>
          <a:p>
            <a:pPr lvl="0"/>
            <a:endParaRPr lang="el-GR"/>
          </a:p>
        </p:txBody>
      </p:sp>
      <p:sp>
        <p:nvSpPr>
          <p:cNvPr id="5" name="4 - Θέση υποσέλιδου"/>
          <p:cNvSpPr txBox="1">
            <a:spLocks noGrp="1"/>
          </p:cNvSpPr>
          <p:nvPr>
            <p:ph type="ftr" sz="quarter" idx="3"/>
          </p:nvPr>
        </p:nvSpPr>
        <p:spPr>
          <a:xfrm>
            <a:off x="3447360" y="6887160"/>
            <a:ext cx="3195000" cy="521280"/>
          </a:xfrm>
          <a:prstGeom prst="rect">
            <a:avLst/>
          </a:prstGeom>
          <a:noFill/>
          <a:ln>
            <a:noFill/>
          </a:ln>
        </p:spPr>
        <p:txBody>
          <a:bodyPr lIns="0" tIns="0" rIns="0" bIns="0" anchorCtr="0"/>
          <a:lstStyle>
            <a:lvl1pPr lvl="0" algn="ctr" rtl="0" hangingPunct="0">
              <a:buNone/>
              <a:tabLst/>
              <a:defRPr lang="el-GR" sz="1400" kern="1200">
                <a:latin typeface="Times New Roman" pitchFamily="18"/>
                <a:ea typeface="Arial" pitchFamily="2"/>
                <a:cs typeface="Tahoma" pitchFamily="2"/>
              </a:defRPr>
            </a:lvl1pPr>
          </a:lstStyle>
          <a:p>
            <a:pPr lvl="0"/>
            <a:endParaRPr lang="el-GR"/>
          </a:p>
        </p:txBody>
      </p:sp>
      <p:sp>
        <p:nvSpPr>
          <p:cNvPr id="6" name="5 - Θέση αριθμού διαφάνειας"/>
          <p:cNvSpPr txBox="1">
            <a:spLocks noGrp="1"/>
          </p:cNvSpPr>
          <p:nvPr>
            <p:ph type="sldNum" sz="quarter" idx="4"/>
          </p:nvPr>
        </p:nvSpPr>
        <p:spPr>
          <a:xfrm>
            <a:off x="7227360" y="6887160"/>
            <a:ext cx="2348280" cy="521280"/>
          </a:xfrm>
          <a:prstGeom prst="rect">
            <a:avLst/>
          </a:prstGeom>
          <a:noFill/>
          <a:ln>
            <a:noFill/>
          </a:ln>
        </p:spPr>
        <p:txBody>
          <a:bodyPr lIns="0" tIns="0" rIns="0" bIns="0" anchorCtr="0"/>
          <a:lstStyle>
            <a:lvl1pPr lvl="0" algn="r" rtl="0" hangingPunct="0">
              <a:buNone/>
              <a:tabLst/>
              <a:defRPr lang="el-GR" sz="1400" kern="1200">
                <a:latin typeface="Times New Roman" pitchFamily="18"/>
                <a:ea typeface="Arial" pitchFamily="2"/>
                <a:cs typeface="Tahoma" pitchFamily="2"/>
              </a:defRPr>
            </a:lvl1pPr>
          </a:lstStyle>
          <a:p>
            <a:pPr lvl="0"/>
            <a:fld id="{29C4E27C-6D99-493E-8D8C-CDB4F07EA352}" type="slidenum">
              <a:rPr/>
              <a:pPr lvl="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hangingPunct="0">
        <a:tabLst/>
        <a:defRPr lang="el-GR" sz="4400" b="0" i="0" u="none" strike="noStrike" kern="1200">
          <a:ln>
            <a:noFill/>
          </a:ln>
          <a:latin typeface="Arial" pitchFamily="18"/>
          <a:cs typeface="Mangal" pitchFamily="2"/>
        </a:defRPr>
      </a:lvl1pPr>
    </p:titleStyle>
    <p:bodyStyle>
      <a:lvl1pPr marL="0" marR="0" indent="0" rtl="0" hangingPunct="0">
        <a:spcBef>
          <a:spcPts val="0"/>
        </a:spcBef>
        <a:spcAft>
          <a:spcPts val="1414"/>
        </a:spcAft>
        <a:tabLst/>
        <a:defRPr lang="el-GR" sz="3200" b="0" i="0" u="none" strike="noStrike" kern="1200">
          <a:ln>
            <a:noFill/>
          </a:ln>
          <a:latin typeface="Arial" pitchFamily="18"/>
          <a:cs typeface="Mangal" pitchFamily="2"/>
        </a:defRPr>
      </a:lvl1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1 - Τίτλος"/>
          <p:cNvSpPr txBox="1">
            <a:spLocks noGrp="1"/>
          </p:cNvSpPr>
          <p:nvPr>
            <p:ph type="title" idx="4294967295"/>
          </p:nvPr>
        </p:nvSpPr>
        <p:spPr>
          <a:xfrm>
            <a:off x="503999" y="174758"/>
            <a:ext cx="8640769" cy="923330"/>
          </a:xfrm>
        </p:spPr>
        <p:txBody>
          <a:bodyPr wrap="square">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l-GR" sz="6000" b="1" i="1" u="sng" dirty="0">
                <a:solidFill>
                  <a:srgbClr val="000099"/>
                </a:solidFill>
                <a:latin typeface="Times New Roman" pitchFamily="18"/>
              </a:rPr>
              <a:t>Οι Μικροί Ερευνητές</a:t>
            </a:r>
          </a:p>
        </p:txBody>
      </p:sp>
      <p:sp>
        <p:nvSpPr>
          <p:cNvPr id="3" name="2 - Υπότιτλος"/>
          <p:cNvSpPr txBox="1">
            <a:spLocks noGrp="1"/>
          </p:cNvSpPr>
          <p:nvPr>
            <p:ph type="subTitle" idx="4294967295"/>
          </p:nvPr>
        </p:nvSpPr>
        <p:spPr>
          <a:xfrm>
            <a:off x="576000" y="2915741"/>
            <a:ext cx="8424752" cy="4088418"/>
          </a:xfrm>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ctr">
              <a:buNone/>
            </a:pPr>
            <a:r>
              <a:rPr lang="el-GR" dirty="0"/>
              <a:t>Εργασία “</a:t>
            </a:r>
            <a:r>
              <a:rPr lang="el-GR" dirty="0" err="1"/>
              <a:t>project</a:t>
            </a:r>
            <a:r>
              <a:rPr lang="el-GR" dirty="0"/>
              <a:t>” 2014 – 2015 Α΄ Τάξη ΓΕΛ ΚΑΤΑΣΤΑΡΙΟΥ,  με θέμα : </a:t>
            </a:r>
            <a:r>
              <a:rPr lang="el-GR" b="1" i="1" dirty="0">
                <a:solidFill>
                  <a:srgbClr val="CC3300"/>
                </a:solidFill>
              </a:rPr>
              <a:t>Μορφές δουλείας και εκμετάλλευσης και η απάντηση του Χριστιανισμού. Παιδική εργασία – Εκμετάλλευση παιδιών.  </a:t>
            </a:r>
          </a:p>
          <a:p>
            <a:pPr marL="0" lvl="0" indent="0" algn="ctr">
              <a:buNone/>
            </a:pPr>
            <a:r>
              <a:rPr lang="el-GR" dirty="0">
                <a:latin typeface="Times New Roman" pitchFamily="18"/>
              </a:rPr>
              <a:t>Συμμετέχοντες : </a:t>
            </a:r>
            <a:r>
              <a:rPr lang="el-GR" i="1" dirty="0">
                <a:solidFill>
                  <a:srgbClr val="3333FF"/>
                </a:solidFill>
                <a:latin typeface="Times New Roman" pitchFamily="18"/>
              </a:rPr>
              <a:t>ΛΟΞΑ ΦΩΤΕΙΝΗ</a:t>
            </a:r>
          </a:p>
          <a:p>
            <a:pPr marL="0" lvl="0" indent="0" algn="ctr">
              <a:buNone/>
            </a:pPr>
            <a:r>
              <a:rPr lang="el-GR" i="1" dirty="0">
                <a:solidFill>
                  <a:srgbClr val="3333FF"/>
                </a:solidFill>
                <a:latin typeface="Times New Roman" pitchFamily="18"/>
              </a:rPr>
              <a:t>                                  ΠΕΤΤΑΣ ΔΙΟΝΥΣΗΣ</a:t>
            </a:r>
          </a:p>
          <a:p>
            <a:pPr marL="0" lvl="0" indent="0" algn="ctr">
              <a:buNone/>
            </a:pPr>
            <a:r>
              <a:rPr lang="el-GR" i="1" dirty="0">
                <a:solidFill>
                  <a:srgbClr val="3333FF"/>
                </a:solidFill>
                <a:latin typeface="Times New Roman" pitchFamily="18"/>
              </a:rPr>
              <a:t>                                     ΙΓΚΛΕΣΗΣ ΑΝΤΡΕΑΣ</a:t>
            </a:r>
          </a:p>
          <a:p>
            <a:pPr marL="0" lvl="0" indent="0" algn="ctr">
              <a:buNone/>
            </a:pPr>
            <a:r>
              <a:rPr lang="el-GR" i="1" dirty="0">
                <a:solidFill>
                  <a:srgbClr val="3333FF"/>
                </a:solidFill>
                <a:latin typeface="Times New Roman" pitchFamily="18"/>
              </a:rPr>
              <a:t>                             ΤΟΤΤΗ ΙΩΑΝΝΑ</a:t>
            </a:r>
          </a:p>
          <a:p>
            <a:pPr marL="0" lvl="0" indent="0" algn="ctr">
              <a:buNone/>
            </a:pPr>
            <a:r>
              <a:rPr lang="el-GR" dirty="0">
                <a:latin typeface="Times New Roman" pitchFamily="18"/>
              </a:rPr>
              <a:t>Συντονιστής : </a:t>
            </a:r>
            <a:r>
              <a:rPr lang="el-GR" dirty="0" err="1">
                <a:latin typeface="Times New Roman" pitchFamily="18"/>
              </a:rPr>
              <a:t>Παπαγεώργης</a:t>
            </a:r>
            <a:r>
              <a:rPr lang="el-GR" dirty="0">
                <a:latin typeface="Times New Roman" pitchFamily="18"/>
              </a:rPr>
              <a:t> Ιωάννης – Ιωσήφ ΠΕ01</a:t>
            </a:r>
          </a:p>
          <a:p>
            <a:pPr marL="0" lvl="0" indent="0" algn="ctr">
              <a:buNone/>
            </a:pPr>
            <a:endParaRPr lang="el-GR" dirty="0"/>
          </a:p>
          <a:p>
            <a:pPr marL="0" lvl="0" indent="0" algn="ctr">
              <a:buNone/>
            </a:pPr>
            <a:endParaRPr lang="el-GR" dirty="0"/>
          </a:p>
        </p:txBody>
      </p:sp>
    </p:spTree>
  </p:cSld>
  <p:clrMapOvr>
    <a:masterClrMapping/>
  </p:clrMapOvr>
  <p:transition spd="med">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1 - TextBox"/>
          <p:cNvSpPr txBox="1"/>
          <p:nvPr/>
        </p:nvSpPr>
        <p:spPr>
          <a:xfrm>
            <a:off x="314640" y="799920"/>
            <a:ext cx="7966032" cy="2872080"/>
          </a:xfrm>
          <a:prstGeom prst="rect">
            <a:avLst/>
          </a:prstGeom>
          <a:noFill/>
          <a:ln>
            <a:noFill/>
          </a:ln>
        </p:spPr>
        <p:txBody>
          <a:bodyPr vert="horz" wrap="none" lIns="90000" tIns="45000" rIns="90000" bIns="4500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0">
              <a:lnSpc>
                <a:spcPct val="100000"/>
              </a:lnSpc>
              <a:spcBef>
                <a:spcPts val="1191"/>
              </a:spcBef>
              <a:spcAft>
                <a:spcPts val="992"/>
              </a:spcAft>
              <a:buNone/>
              <a:tabLst/>
            </a:pPr>
            <a:r>
              <a:rPr lang="el-GR" sz="2000" b="0" i="0" u="none" strike="noStrike" kern="1200" dirty="0">
                <a:ln>
                  <a:noFill/>
                </a:ln>
                <a:latin typeface="Times New Roman" pitchFamily="18"/>
                <a:ea typeface="Microsoft YaHei" pitchFamily="2"/>
                <a:cs typeface="Mangal" pitchFamily="2"/>
              </a:rPr>
              <a:t>Η εκμετάλλευση των παιδιών είναι μια πραγματικότητα ακόμα </a:t>
            </a:r>
            <a:endParaRPr lang="en-US" sz="2000" b="0" i="0" u="none" strike="noStrike" kern="1200" dirty="0" smtClean="0">
              <a:ln>
                <a:noFill/>
              </a:ln>
              <a:latin typeface="Times New Roman" pitchFamily="18"/>
              <a:ea typeface="Microsoft YaHei" pitchFamily="2"/>
              <a:cs typeface="Mangal" pitchFamily="2"/>
            </a:endParaRPr>
          </a:p>
          <a:p>
            <a:pPr marL="0" marR="0" lvl="0" indent="0" algn="l" rtl="0" hangingPunct="0">
              <a:lnSpc>
                <a:spcPct val="100000"/>
              </a:lnSpc>
              <a:spcBef>
                <a:spcPts val="1191"/>
              </a:spcBef>
              <a:spcAft>
                <a:spcPts val="992"/>
              </a:spcAft>
              <a:buNone/>
              <a:tabLst/>
            </a:pPr>
            <a:r>
              <a:rPr lang="el-GR" sz="2000" dirty="0">
                <a:latin typeface="Times New Roman" pitchFamily="18"/>
                <a:ea typeface="Microsoft YaHei" pitchFamily="2"/>
                <a:cs typeface="Mangal" pitchFamily="2"/>
              </a:rPr>
              <a:t>κ</a:t>
            </a:r>
            <a:r>
              <a:rPr lang="el-GR" sz="2000" b="0" i="0" u="none" strike="noStrike" kern="1200" dirty="0" smtClean="0">
                <a:ln>
                  <a:noFill/>
                </a:ln>
                <a:latin typeface="Times New Roman" pitchFamily="18"/>
                <a:ea typeface="Microsoft YaHei" pitchFamily="2"/>
                <a:cs typeface="Mangal" pitchFamily="2"/>
              </a:rPr>
              <a:t>αι </a:t>
            </a:r>
            <a:r>
              <a:rPr lang="el-GR" sz="2000" b="0" i="0" u="none" strike="noStrike" kern="1200" dirty="0">
                <a:ln>
                  <a:noFill/>
                </a:ln>
                <a:latin typeface="Times New Roman" pitchFamily="18"/>
                <a:ea typeface="Microsoft YaHei" pitchFamily="2"/>
                <a:cs typeface="Mangal" pitchFamily="2"/>
              </a:rPr>
              <a:t>στις μέρες μας, </a:t>
            </a:r>
            <a:r>
              <a:rPr lang="el-GR" sz="2000" b="1" i="0" u="none" strike="noStrike" kern="1200" dirty="0">
                <a:ln>
                  <a:noFill/>
                </a:ln>
                <a:latin typeface="Times New Roman" pitchFamily="18"/>
                <a:ea typeface="Microsoft YaHei" pitchFamily="2"/>
                <a:cs typeface="Mangal" pitchFamily="2"/>
              </a:rPr>
              <a:t>ειδικά στις τριτοκοσμικές χώρες</a:t>
            </a:r>
            <a:r>
              <a:rPr lang="el-GR" sz="2000" b="0" i="0" u="none" strike="noStrike" kern="1200" dirty="0">
                <a:ln>
                  <a:noFill/>
                </a:ln>
                <a:latin typeface="Times New Roman" pitchFamily="18"/>
                <a:ea typeface="Microsoft YaHei" pitchFamily="2"/>
                <a:cs typeface="Mangal" pitchFamily="2"/>
              </a:rPr>
              <a:t>. </a:t>
            </a:r>
            <a:endParaRPr lang="el-GR" sz="2000" b="0" i="0" u="none" strike="noStrike" kern="1200" dirty="0" smtClean="0">
              <a:ln>
                <a:noFill/>
              </a:ln>
              <a:latin typeface="Times New Roman" pitchFamily="18"/>
              <a:ea typeface="Microsoft YaHei" pitchFamily="2"/>
              <a:cs typeface="Mangal" pitchFamily="2"/>
            </a:endParaRPr>
          </a:p>
          <a:p>
            <a:pPr marL="0" marR="0" lvl="0" indent="0" algn="l" rtl="0" hangingPunct="0">
              <a:lnSpc>
                <a:spcPct val="100000"/>
              </a:lnSpc>
              <a:spcBef>
                <a:spcPts val="1191"/>
              </a:spcBef>
              <a:spcAft>
                <a:spcPts val="992"/>
              </a:spcAft>
              <a:buNone/>
              <a:tabLst/>
            </a:pPr>
            <a:r>
              <a:rPr lang="el-GR" sz="2000" b="0" i="0" u="none" strike="noStrike" kern="1200" dirty="0" smtClean="0">
                <a:ln>
                  <a:noFill/>
                </a:ln>
                <a:latin typeface="Times New Roman" pitchFamily="18"/>
                <a:ea typeface="Microsoft YaHei" pitchFamily="2"/>
                <a:cs typeface="Mangal" pitchFamily="2"/>
              </a:rPr>
              <a:t>Εκεί </a:t>
            </a:r>
            <a:r>
              <a:rPr lang="el-GR" sz="2000" b="0" i="0" u="none" strike="noStrike" kern="1200" dirty="0">
                <a:ln>
                  <a:noFill/>
                </a:ln>
                <a:latin typeface="Times New Roman" pitchFamily="18"/>
                <a:ea typeface="Microsoft YaHei" pitchFamily="2"/>
                <a:cs typeface="Mangal" pitchFamily="2"/>
              </a:rPr>
              <a:t>πολλά παιδιά δουλεύουν </a:t>
            </a:r>
            <a:r>
              <a:rPr lang="el-GR" sz="2000" b="1" i="0" u="none" strike="noStrike" kern="1200" dirty="0">
                <a:ln>
                  <a:noFill/>
                </a:ln>
                <a:latin typeface="Times New Roman" pitchFamily="18"/>
                <a:ea typeface="Microsoft YaHei" pitchFamily="2"/>
                <a:cs typeface="Mangal" pitchFamily="2"/>
              </a:rPr>
              <a:t>κάτω από άθλιες συνθήκες </a:t>
            </a:r>
            <a:endParaRPr lang="el-GR" sz="2000" b="1" i="0" u="none" strike="noStrike" kern="1200" dirty="0" smtClean="0">
              <a:ln>
                <a:noFill/>
              </a:ln>
              <a:latin typeface="Times New Roman" pitchFamily="18"/>
              <a:ea typeface="Microsoft YaHei" pitchFamily="2"/>
              <a:cs typeface="Mangal" pitchFamily="2"/>
            </a:endParaRPr>
          </a:p>
          <a:p>
            <a:pPr marL="0" marR="0" lvl="0" indent="0" algn="l" rtl="0" hangingPunct="0">
              <a:lnSpc>
                <a:spcPct val="100000"/>
              </a:lnSpc>
              <a:spcBef>
                <a:spcPts val="1191"/>
              </a:spcBef>
              <a:spcAft>
                <a:spcPts val="992"/>
              </a:spcAft>
              <a:buNone/>
              <a:tabLst/>
            </a:pPr>
            <a:r>
              <a:rPr lang="el-GR" sz="2000" b="1" i="0" u="none" strike="noStrike" kern="1200" dirty="0" smtClean="0">
                <a:ln>
                  <a:noFill/>
                </a:ln>
                <a:latin typeface="Times New Roman" pitchFamily="18"/>
                <a:ea typeface="Microsoft YaHei" pitchFamily="2"/>
                <a:cs typeface="Mangal" pitchFamily="2"/>
              </a:rPr>
              <a:t>για </a:t>
            </a:r>
            <a:r>
              <a:rPr lang="el-GR" sz="2000" b="1" i="0" u="none" strike="noStrike" kern="1200" dirty="0">
                <a:ln>
                  <a:noFill/>
                </a:ln>
                <a:latin typeface="Times New Roman" pitchFamily="18"/>
                <a:ea typeface="Microsoft YaHei" pitchFamily="2"/>
                <a:cs typeface="Mangal" pitchFamily="2"/>
              </a:rPr>
              <a:t>ένα κομμάτι ψωμί ή για ελάχιστα χρήματα</a:t>
            </a:r>
            <a:r>
              <a:rPr lang="el-GR" sz="2000" b="0" i="0" u="none" strike="noStrike" kern="1200" dirty="0">
                <a:ln>
                  <a:noFill/>
                </a:ln>
                <a:latin typeface="Times New Roman" pitchFamily="18"/>
                <a:ea typeface="Microsoft YaHei" pitchFamily="2"/>
                <a:cs typeface="Mangal" pitchFamily="2"/>
              </a:rPr>
              <a:t>, </a:t>
            </a:r>
            <a:endParaRPr lang="el-GR" sz="2000" b="0" i="0" u="none" strike="noStrike" kern="1200" dirty="0" smtClean="0">
              <a:ln>
                <a:noFill/>
              </a:ln>
              <a:latin typeface="Times New Roman" pitchFamily="18"/>
              <a:ea typeface="Microsoft YaHei" pitchFamily="2"/>
              <a:cs typeface="Mangal" pitchFamily="2"/>
            </a:endParaRPr>
          </a:p>
          <a:p>
            <a:pPr marL="0" marR="0" lvl="0" indent="0" algn="l" rtl="0" hangingPunct="0">
              <a:lnSpc>
                <a:spcPct val="100000"/>
              </a:lnSpc>
              <a:spcBef>
                <a:spcPts val="1191"/>
              </a:spcBef>
              <a:spcAft>
                <a:spcPts val="992"/>
              </a:spcAft>
              <a:buNone/>
              <a:tabLst/>
            </a:pPr>
            <a:r>
              <a:rPr lang="el-GR" sz="2000" b="0" i="0" u="none" strike="noStrike" kern="1200" dirty="0" smtClean="0">
                <a:ln>
                  <a:noFill/>
                </a:ln>
                <a:latin typeface="Times New Roman" pitchFamily="18"/>
                <a:ea typeface="Microsoft YaHei" pitchFamily="2"/>
                <a:cs typeface="Mangal" pitchFamily="2"/>
              </a:rPr>
              <a:t>διότι </a:t>
            </a:r>
            <a:r>
              <a:rPr lang="el-GR" sz="2000" b="0" i="0" u="none" strike="noStrike" kern="1200" dirty="0">
                <a:ln>
                  <a:noFill/>
                </a:ln>
                <a:latin typeface="Times New Roman" pitchFamily="18"/>
                <a:ea typeface="Microsoft YaHei" pitchFamily="2"/>
                <a:cs typeface="Mangal" pitchFamily="2"/>
              </a:rPr>
              <a:t>πρέπει να βοηθήσουν στη συντήρηση της οικογένειάς τους. </a:t>
            </a:r>
            <a:endParaRPr lang="el-GR" sz="2000" b="0" i="0" u="none" strike="noStrike" kern="1200" dirty="0" smtClean="0">
              <a:ln>
                <a:noFill/>
              </a:ln>
              <a:latin typeface="Times New Roman" pitchFamily="18"/>
              <a:ea typeface="Microsoft YaHei" pitchFamily="2"/>
              <a:cs typeface="Mangal" pitchFamily="2"/>
            </a:endParaRPr>
          </a:p>
          <a:p>
            <a:pPr marL="0" marR="0" lvl="0" indent="0" algn="l" rtl="0" hangingPunct="0">
              <a:lnSpc>
                <a:spcPct val="100000"/>
              </a:lnSpc>
              <a:spcBef>
                <a:spcPts val="1191"/>
              </a:spcBef>
              <a:spcAft>
                <a:spcPts val="992"/>
              </a:spcAft>
              <a:buNone/>
              <a:tabLst/>
            </a:pPr>
            <a:r>
              <a:rPr lang="el-GR" sz="2000" b="0" i="0" u="none" strike="noStrike" kern="1200" dirty="0" smtClean="0">
                <a:ln>
                  <a:noFill/>
                </a:ln>
                <a:latin typeface="Times New Roman" pitchFamily="18"/>
                <a:ea typeface="Microsoft YaHei" pitchFamily="2"/>
                <a:cs typeface="Mangal" pitchFamily="2"/>
              </a:rPr>
              <a:t>Είτε </a:t>
            </a:r>
            <a:r>
              <a:rPr lang="el-GR" sz="2000" b="0" i="0" u="none" strike="noStrike" kern="1200" dirty="0">
                <a:ln>
                  <a:noFill/>
                </a:ln>
                <a:latin typeface="Times New Roman" pitchFamily="18"/>
                <a:ea typeface="Microsoft YaHei" pitchFamily="2"/>
                <a:cs typeface="Mangal" pitchFamily="2"/>
              </a:rPr>
              <a:t>οι γονείς τους είτε άλλα τρίτα πρόσωπα τα στέλνουν</a:t>
            </a:r>
            <a:r>
              <a:rPr lang="el-GR" sz="2000" b="1" i="0" u="none" strike="noStrike" kern="1200" dirty="0">
                <a:ln>
                  <a:noFill/>
                </a:ln>
                <a:latin typeface="Times New Roman" pitchFamily="18"/>
                <a:ea typeface="Microsoft YaHei" pitchFamily="2"/>
                <a:cs typeface="Mangal" pitchFamily="2"/>
              </a:rPr>
              <a:t> να </a:t>
            </a:r>
            <a:endParaRPr lang="el-GR" sz="2000" b="1" i="0" u="none" strike="noStrike" kern="1200" dirty="0" smtClean="0">
              <a:ln>
                <a:noFill/>
              </a:ln>
              <a:latin typeface="Times New Roman" pitchFamily="18"/>
              <a:ea typeface="Microsoft YaHei" pitchFamily="2"/>
              <a:cs typeface="Mangal" pitchFamily="2"/>
            </a:endParaRPr>
          </a:p>
          <a:p>
            <a:pPr marL="0" marR="0" lvl="0" indent="0" algn="l" rtl="0" hangingPunct="0">
              <a:lnSpc>
                <a:spcPct val="100000"/>
              </a:lnSpc>
              <a:spcBef>
                <a:spcPts val="1191"/>
              </a:spcBef>
              <a:spcAft>
                <a:spcPts val="992"/>
              </a:spcAft>
              <a:buNone/>
              <a:tabLst/>
            </a:pPr>
            <a:r>
              <a:rPr lang="el-GR" sz="2400" b="1" i="0" u="none" strike="noStrike" kern="1200" dirty="0" smtClean="0">
                <a:ln>
                  <a:noFill/>
                </a:ln>
                <a:latin typeface="Times New Roman" pitchFamily="18"/>
                <a:ea typeface="Microsoft YaHei" pitchFamily="2"/>
                <a:cs typeface="Mangal" pitchFamily="2"/>
              </a:rPr>
              <a:t>ζητιανεύουν </a:t>
            </a:r>
            <a:r>
              <a:rPr lang="el-GR" sz="2400" b="1" i="0" u="none" strike="noStrike" kern="1200" dirty="0">
                <a:ln>
                  <a:noFill/>
                </a:ln>
                <a:latin typeface="Times New Roman" pitchFamily="18"/>
                <a:ea typeface="Microsoft YaHei" pitchFamily="2"/>
                <a:cs typeface="Mangal" pitchFamily="2"/>
              </a:rPr>
              <a:t>στους δρόμους</a:t>
            </a:r>
            <a:r>
              <a:rPr lang="el-GR" sz="2400" b="0" i="0" u="none" strike="noStrike" kern="1200" dirty="0">
                <a:ln>
                  <a:noFill/>
                </a:ln>
                <a:latin typeface="Times New Roman" pitchFamily="18"/>
                <a:ea typeface="Microsoft YaHei" pitchFamily="2"/>
                <a:cs typeface="Mangal" pitchFamily="2"/>
              </a:rPr>
              <a:t> ή </a:t>
            </a:r>
            <a:r>
              <a:rPr lang="el-GR" sz="2400" b="1" i="0" u="none" strike="noStrike" kern="1200" dirty="0">
                <a:ln>
                  <a:noFill/>
                </a:ln>
                <a:latin typeface="Times New Roman" pitchFamily="18"/>
                <a:ea typeface="Microsoft YaHei" pitchFamily="2"/>
                <a:cs typeface="Mangal" pitchFamily="2"/>
              </a:rPr>
              <a:t>να πουλάνε </a:t>
            </a:r>
            <a:r>
              <a:rPr lang="el-GR" sz="2400" b="1" i="0" u="none" strike="noStrike" kern="1200" dirty="0" err="1">
                <a:ln>
                  <a:noFill/>
                </a:ln>
                <a:latin typeface="Times New Roman" pitchFamily="18"/>
                <a:ea typeface="Microsoft YaHei" pitchFamily="2"/>
                <a:cs typeface="Mangal" pitchFamily="2"/>
              </a:rPr>
              <a:t>χαρτομάντηλα</a:t>
            </a:r>
            <a:r>
              <a:rPr lang="el-GR" sz="2400" b="1" i="0" u="none" strike="noStrike" kern="1200" dirty="0">
                <a:ln>
                  <a:noFill/>
                </a:ln>
                <a:latin typeface="Times New Roman" pitchFamily="18"/>
                <a:ea typeface="Microsoft YaHei" pitchFamily="2"/>
                <a:cs typeface="Mangal" pitchFamily="2"/>
              </a:rPr>
              <a:t> και </a:t>
            </a:r>
            <a:endParaRPr lang="el-GR" sz="2400" b="1" i="0" u="none" strike="noStrike" kern="1200" dirty="0" smtClean="0">
              <a:ln>
                <a:noFill/>
              </a:ln>
              <a:latin typeface="Times New Roman" pitchFamily="18"/>
              <a:ea typeface="Microsoft YaHei" pitchFamily="2"/>
              <a:cs typeface="Mangal" pitchFamily="2"/>
            </a:endParaRPr>
          </a:p>
          <a:p>
            <a:pPr marL="0" marR="0" lvl="0" indent="0" algn="l" rtl="0" hangingPunct="0">
              <a:lnSpc>
                <a:spcPct val="100000"/>
              </a:lnSpc>
              <a:spcBef>
                <a:spcPts val="1191"/>
              </a:spcBef>
              <a:spcAft>
                <a:spcPts val="992"/>
              </a:spcAft>
              <a:buNone/>
              <a:tabLst/>
            </a:pPr>
            <a:r>
              <a:rPr lang="el-GR" sz="2400" b="1" i="0" u="none" strike="noStrike" kern="1200" dirty="0" smtClean="0">
                <a:ln>
                  <a:noFill/>
                </a:ln>
                <a:latin typeface="Times New Roman" pitchFamily="18"/>
                <a:ea typeface="Microsoft YaHei" pitchFamily="2"/>
                <a:cs typeface="Mangal" pitchFamily="2"/>
              </a:rPr>
              <a:t>λουλούδια </a:t>
            </a:r>
            <a:r>
              <a:rPr lang="el-GR" sz="2400" b="1" i="0" u="none" strike="noStrike" kern="1200" dirty="0">
                <a:ln>
                  <a:noFill/>
                </a:ln>
                <a:latin typeface="Times New Roman" pitchFamily="18"/>
                <a:ea typeface="Microsoft YaHei" pitchFamily="2"/>
                <a:cs typeface="Mangal" pitchFamily="2"/>
              </a:rPr>
              <a:t>στα φανάρια</a:t>
            </a:r>
            <a:r>
              <a:rPr lang="el-GR" sz="2400" b="0" i="0" u="none" strike="noStrike" kern="1200" dirty="0">
                <a:ln>
                  <a:noFill/>
                </a:ln>
                <a:latin typeface="Times New Roman" pitchFamily="18"/>
                <a:ea typeface="Microsoft YaHei" pitchFamily="2"/>
                <a:cs typeface="Mangal" pitchFamily="2"/>
              </a:rPr>
              <a:t>. Έτσι </a:t>
            </a:r>
            <a:r>
              <a:rPr lang="el-GR" sz="2400" b="1" i="0" u="none" strike="noStrike" kern="1200" dirty="0">
                <a:ln>
                  <a:noFill/>
                </a:ln>
                <a:latin typeface="Times New Roman" pitchFamily="18"/>
                <a:ea typeface="Microsoft YaHei" pitchFamily="2"/>
                <a:cs typeface="Mangal" pitchFamily="2"/>
              </a:rPr>
              <a:t>στερούνται το δικαίωμά τους στη μάθηση</a:t>
            </a:r>
            <a:r>
              <a:rPr lang="el-GR" sz="2400" b="0" i="0" u="none" strike="noStrike" kern="1200" dirty="0">
                <a:ln>
                  <a:noFill/>
                </a:ln>
                <a:latin typeface="Times New Roman" pitchFamily="18"/>
                <a:ea typeface="Microsoft YaHei" pitchFamily="2"/>
                <a:cs typeface="Mangal" pitchFamily="2"/>
              </a:rPr>
              <a:t>.</a:t>
            </a:r>
          </a:p>
        </p:txBody>
      </p:sp>
      <p:sp>
        <p:nvSpPr>
          <p:cNvPr id="3" name="2 - Τίτλος"/>
          <p:cNvSpPr txBox="1">
            <a:spLocks noGrp="1"/>
          </p:cNvSpPr>
          <p:nvPr>
            <p:ph type="title" idx="4294967295"/>
          </p:nvPr>
        </p:nvSpPr>
        <p:spPr>
          <a:xfrm>
            <a:off x="648000" y="0"/>
            <a:ext cx="8352000" cy="77868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l-GR" sz="4000" b="1" i="1" u="sng">
                <a:solidFill>
                  <a:srgbClr val="000099"/>
                </a:solidFill>
                <a:latin typeface="Times New Roman" pitchFamily="18"/>
              </a:rPr>
              <a:t>Συνθήκες εργασίας</a:t>
            </a:r>
          </a:p>
        </p:txBody>
      </p:sp>
      <p:pic>
        <p:nvPicPr>
          <p:cNvPr id="4" name="3 - Εικόνα"/>
          <p:cNvPicPr>
            <a:picLocks noChangeAspect="1"/>
          </p:cNvPicPr>
          <p:nvPr/>
        </p:nvPicPr>
        <p:blipFill>
          <a:blip r:embed="rId3" cstate="print">
            <a:alphaModFix/>
            <a:lum/>
          </a:blip>
          <a:srcRect/>
          <a:stretch>
            <a:fillRect/>
          </a:stretch>
        </p:blipFill>
        <p:spPr>
          <a:xfrm>
            <a:off x="6552479" y="5651713"/>
            <a:ext cx="3528145" cy="1907962"/>
          </a:xfrm>
          <a:prstGeom prst="rect">
            <a:avLst/>
          </a:prstGeom>
          <a:noFill/>
          <a:ln>
            <a:noFill/>
          </a:ln>
        </p:spPr>
      </p:pic>
    </p:spTree>
  </p:cSld>
  <p:clrMapOvr>
    <a:masterClrMapping/>
  </p:clrMapOvr>
  <p:transition spd="med">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1 - TextBox"/>
          <p:cNvSpPr txBox="1"/>
          <p:nvPr/>
        </p:nvSpPr>
        <p:spPr>
          <a:xfrm>
            <a:off x="302760" y="496080"/>
            <a:ext cx="9417240" cy="2167920"/>
          </a:xfrm>
          <a:prstGeom prst="rect">
            <a:avLst/>
          </a:prstGeom>
          <a:noFill/>
          <a:ln>
            <a:noFill/>
          </a:ln>
        </p:spPr>
        <p:txBody>
          <a:bodyPr vert="horz" wrap="none" lIns="90000" tIns="45000" rIns="90000" bIns="4500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0">
              <a:lnSpc>
                <a:spcPct val="100000"/>
              </a:lnSpc>
              <a:spcBef>
                <a:spcPts val="1191"/>
              </a:spcBef>
              <a:spcAft>
                <a:spcPts val="992"/>
              </a:spcAft>
              <a:buNone/>
              <a:tabLst/>
            </a:pPr>
            <a:r>
              <a:rPr lang="el-GR" sz="2000" b="0" i="0" u="none" strike="noStrike" kern="1200" dirty="0">
                <a:ln>
                  <a:noFill/>
                </a:ln>
                <a:latin typeface="Times New Roman" pitchFamily="18"/>
                <a:ea typeface="Microsoft YaHei" pitchFamily="2"/>
                <a:cs typeface="Mangal" pitchFamily="2"/>
              </a:rPr>
              <a:t>Ως πιο ευάλωτα στην παιδική εκμετάλλευση θεωρούνται </a:t>
            </a:r>
            <a:r>
              <a:rPr lang="el-GR" sz="2000" b="0" i="0" u="none" strike="noStrike" kern="1200" dirty="0" smtClean="0">
                <a:ln>
                  <a:noFill/>
                </a:ln>
                <a:latin typeface="Times New Roman" pitchFamily="18"/>
                <a:ea typeface="Microsoft YaHei" pitchFamily="2"/>
                <a:cs typeface="Mangal" pitchFamily="2"/>
              </a:rPr>
              <a:t>τα</a:t>
            </a:r>
          </a:p>
          <a:p>
            <a:pPr marL="0" marR="0" lvl="0" indent="0" algn="l" rtl="0" hangingPunct="0">
              <a:lnSpc>
                <a:spcPct val="100000"/>
              </a:lnSpc>
              <a:spcBef>
                <a:spcPts val="1191"/>
              </a:spcBef>
              <a:spcAft>
                <a:spcPts val="992"/>
              </a:spcAft>
              <a:buNone/>
              <a:tabLst/>
            </a:pPr>
            <a:r>
              <a:rPr lang="el-GR" sz="2000" b="0" i="0" u="none" strike="noStrike" kern="1200" dirty="0" smtClean="0">
                <a:ln>
                  <a:noFill/>
                </a:ln>
                <a:latin typeface="Times New Roman" pitchFamily="18"/>
                <a:ea typeface="Microsoft YaHei" pitchFamily="2"/>
                <a:cs typeface="Mangal" pitchFamily="2"/>
              </a:rPr>
              <a:t>α </a:t>
            </a:r>
            <a:r>
              <a:rPr lang="el-GR" sz="2000" b="0" i="0" u="none" strike="noStrike" kern="1200" dirty="0">
                <a:ln>
                  <a:noFill/>
                </a:ln>
                <a:latin typeface="Times New Roman" pitchFamily="18"/>
                <a:ea typeface="Microsoft YaHei" pitchFamily="2"/>
                <a:cs typeface="Mangal" pitchFamily="2"/>
              </a:rPr>
              <a:t>παιδιά των μεταναστών/προσφύγων, ακολουθούν τα παιδιά </a:t>
            </a:r>
            <a:endParaRPr lang="el-GR" sz="2000" b="0" i="0" u="none" strike="noStrike" kern="1200" dirty="0" smtClean="0">
              <a:ln>
                <a:noFill/>
              </a:ln>
              <a:latin typeface="Times New Roman" pitchFamily="18"/>
              <a:ea typeface="Microsoft YaHei" pitchFamily="2"/>
              <a:cs typeface="Mangal" pitchFamily="2"/>
            </a:endParaRPr>
          </a:p>
          <a:p>
            <a:pPr marL="0" marR="0" lvl="0" indent="0" algn="l" rtl="0" hangingPunct="0">
              <a:lnSpc>
                <a:spcPct val="100000"/>
              </a:lnSpc>
              <a:spcBef>
                <a:spcPts val="1191"/>
              </a:spcBef>
              <a:spcAft>
                <a:spcPts val="992"/>
              </a:spcAft>
              <a:buNone/>
              <a:tabLst/>
            </a:pPr>
            <a:r>
              <a:rPr lang="el-GR" sz="2000" b="0" i="0" u="none" strike="noStrike" kern="1200" dirty="0" smtClean="0">
                <a:ln>
                  <a:noFill/>
                </a:ln>
                <a:latin typeface="Times New Roman" pitchFamily="18"/>
                <a:ea typeface="Microsoft YaHei" pitchFamily="2"/>
                <a:cs typeface="Mangal" pitchFamily="2"/>
              </a:rPr>
              <a:t>διαλυμένων </a:t>
            </a:r>
            <a:r>
              <a:rPr lang="el-GR" sz="2000" b="0" i="0" u="none" strike="noStrike" kern="1200" dirty="0">
                <a:ln>
                  <a:noFill/>
                </a:ln>
                <a:latin typeface="Times New Roman" pitchFamily="18"/>
                <a:ea typeface="Microsoft YaHei" pitchFamily="2"/>
                <a:cs typeface="Mangal" pitchFamily="2"/>
              </a:rPr>
              <a:t>οικογενειών και τέλος αναφέρονται παιδιά των τσιγγάνων</a:t>
            </a:r>
            <a:r>
              <a:rPr lang="el-GR" sz="2000" b="0" i="0" u="none" strike="noStrike" kern="1200" dirty="0" smtClean="0">
                <a:ln>
                  <a:noFill/>
                </a:ln>
                <a:latin typeface="Times New Roman" pitchFamily="18"/>
                <a:ea typeface="Microsoft YaHei" pitchFamily="2"/>
                <a:cs typeface="Mangal" pitchFamily="2"/>
              </a:rPr>
              <a:t>.</a:t>
            </a:r>
          </a:p>
          <a:p>
            <a:pPr marL="0" marR="0" lvl="0" indent="0" algn="l" rtl="0" hangingPunct="0">
              <a:lnSpc>
                <a:spcPct val="100000"/>
              </a:lnSpc>
              <a:spcBef>
                <a:spcPts val="1191"/>
              </a:spcBef>
              <a:spcAft>
                <a:spcPts val="992"/>
              </a:spcAft>
              <a:buNone/>
              <a:tabLst/>
            </a:pPr>
            <a:r>
              <a:rPr lang="el-GR" sz="2000" b="1" i="0" u="none" strike="noStrike" kern="1200" dirty="0" smtClean="0">
                <a:ln>
                  <a:noFill/>
                </a:ln>
                <a:latin typeface="Times New Roman" pitchFamily="18"/>
                <a:ea typeface="Microsoft YaHei" pitchFamily="2"/>
                <a:cs typeface="Mangal" pitchFamily="2"/>
              </a:rPr>
              <a:t>Πάνω </a:t>
            </a:r>
            <a:r>
              <a:rPr lang="el-GR" sz="2000" b="1" i="0" u="none" strike="noStrike" kern="1200" dirty="0">
                <a:ln>
                  <a:noFill/>
                </a:ln>
                <a:latin typeface="Times New Roman" pitchFamily="18"/>
                <a:ea typeface="Microsoft YaHei" pitchFamily="2"/>
                <a:cs typeface="Mangal" pitchFamily="2"/>
              </a:rPr>
              <a:t>από 246 εκατομμύρια παιδιά </a:t>
            </a:r>
            <a:r>
              <a:rPr lang="el-GR" sz="2000" b="0" i="0" u="none" strike="noStrike" kern="1200" dirty="0">
                <a:ln>
                  <a:noFill/>
                </a:ln>
                <a:latin typeface="Times New Roman" pitchFamily="18"/>
                <a:ea typeface="Microsoft YaHei" pitchFamily="2"/>
                <a:cs typeface="Mangal" pitchFamily="2"/>
              </a:rPr>
              <a:t>(ηλικίας 5 έως 17 ετών) στον κόσμο </a:t>
            </a:r>
            <a:endParaRPr lang="el-GR" sz="2000" b="0" i="0" u="none" strike="noStrike" kern="1200" dirty="0" smtClean="0">
              <a:ln>
                <a:noFill/>
              </a:ln>
              <a:latin typeface="Times New Roman" pitchFamily="18"/>
              <a:ea typeface="Microsoft YaHei" pitchFamily="2"/>
              <a:cs typeface="Mangal" pitchFamily="2"/>
            </a:endParaRPr>
          </a:p>
          <a:p>
            <a:pPr marL="0" marR="0" lvl="0" indent="0" algn="l" rtl="0" hangingPunct="0">
              <a:lnSpc>
                <a:spcPct val="100000"/>
              </a:lnSpc>
              <a:spcBef>
                <a:spcPts val="1191"/>
              </a:spcBef>
              <a:spcAft>
                <a:spcPts val="992"/>
              </a:spcAft>
              <a:buNone/>
              <a:tabLst/>
            </a:pPr>
            <a:r>
              <a:rPr lang="el-GR" sz="2000" b="0" i="0" u="none" strike="noStrike" kern="1200" dirty="0" smtClean="0">
                <a:ln>
                  <a:noFill/>
                </a:ln>
                <a:latin typeface="Times New Roman" pitchFamily="18"/>
                <a:ea typeface="Microsoft YaHei" pitchFamily="2"/>
                <a:cs typeface="Mangal" pitchFamily="2"/>
              </a:rPr>
              <a:t>εργάζονται</a:t>
            </a:r>
            <a:r>
              <a:rPr lang="el-GR" sz="2000" b="0" i="0" u="none" strike="noStrike" kern="1200" dirty="0">
                <a:ln>
                  <a:noFill/>
                </a:ln>
                <a:latin typeface="Times New Roman" pitchFamily="18"/>
                <a:ea typeface="Microsoft YaHei" pitchFamily="2"/>
                <a:cs typeface="Mangal" pitchFamily="2"/>
              </a:rPr>
              <a:t>. Βασικά δικαιώματα του παιδιού όπως το </a:t>
            </a:r>
            <a:r>
              <a:rPr lang="el-GR" sz="2000" b="1" i="0" u="none" strike="noStrike" kern="1200" dirty="0">
                <a:ln>
                  <a:noFill/>
                </a:ln>
                <a:latin typeface="Times New Roman" pitchFamily="18"/>
                <a:ea typeface="Microsoft YaHei" pitchFamily="2"/>
                <a:cs typeface="Mangal" pitchFamily="2"/>
              </a:rPr>
              <a:t>δικαίωμα στη </a:t>
            </a:r>
            <a:r>
              <a:rPr lang="el-GR" sz="2400" b="1" i="0" u="none" strike="noStrike" kern="1200" dirty="0">
                <a:ln>
                  <a:noFill/>
                </a:ln>
                <a:latin typeface="Times New Roman" pitchFamily="18"/>
                <a:ea typeface="Microsoft YaHei" pitchFamily="2"/>
                <a:cs typeface="Mangal" pitchFamily="2"/>
              </a:rPr>
              <a:t>μόρφωση και το </a:t>
            </a:r>
            <a:endParaRPr lang="el-GR" sz="2400" b="1" i="0" u="none" strike="noStrike" kern="1200" dirty="0" smtClean="0">
              <a:ln>
                <a:noFill/>
              </a:ln>
              <a:latin typeface="Times New Roman" pitchFamily="18"/>
              <a:ea typeface="Microsoft YaHei" pitchFamily="2"/>
              <a:cs typeface="Mangal" pitchFamily="2"/>
            </a:endParaRPr>
          </a:p>
          <a:p>
            <a:pPr marL="0" marR="0" lvl="0" indent="0" algn="l" rtl="0" hangingPunct="0">
              <a:lnSpc>
                <a:spcPct val="100000"/>
              </a:lnSpc>
              <a:spcBef>
                <a:spcPts val="1191"/>
              </a:spcBef>
              <a:spcAft>
                <a:spcPts val="992"/>
              </a:spcAft>
              <a:buNone/>
              <a:tabLst/>
            </a:pPr>
            <a:r>
              <a:rPr lang="el-GR" sz="2400" b="1" i="0" u="none" strike="noStrike" kern="1200" dirty="0" smtClean="0">
                <a:ln>
                  <a:noFill/>
                </a:ln>
                <a:latin typeface="Times New Roman" pitchFamily="18"/>
                <a:ea typeface="Microsoft YaHei" pitchFamily="2"/>
                <a:cs typeface="Mangal" pitchFamily="2"/>
              </a:rPr>
              <a:t>δικαίωμα </a:t>
            </a:r>
            <a:r>
              <a:rPr lang="el-GR" sz="2400" b="1" i="0" u="none" strike="noStrike" kern="1200" dirty="0">
                <a:ln>
                  <a:noFill/>
                </a:ln>
                <a:latin typeface="Times New Roman" pitchFamily="18"/>
                <a:ea typeface="Microsoft YaHei" pitchFamily="2"/>
                <a:cs typeface="Mangal" pitchFamily="2"/>
              </a:rPr>
              <a:t>στο παιχνίδι είναι άγνωστα γι' αυτά </a:t>
            </a:r>
            <a:r>
              <a:rPr lang="el-GR" sz="2400" b="0" i="0" u="none" strike="noStrike" kern="1200" dirty="0">
                <a:ln>
                  <a:noFill/>
                </a:ln>
                <a:latin typeface="Times New Roman" pitchFamily="18"/>
                <a:ea typeface="Microsoft YaHei" pitchFamily="2"/>
                <a:cs typeface="Mangal" pitchFamily="2"/>
              </a:rPr>
              <a:t>τα παιδιά.</a:t>
            </a:r>
          </a:p>
        </p:txBody>
      </p:sp>
      <p:pic>
        <p:nvPicPr>
          <p:cNvPr id="3" name="2 - Εικόνα"/>
          <p:cNvPicPr>
            <a:picLocks noChangeAspect="1"/>
          </p:cNvPicPr>
          <p:nvPr/>
        </p:nvPicPr>
        <p:blipFill>
          <a:blip r:embed="rId3" cstate="print">
            <a:alphaModFix/>
            <a:lum/>
          </a:blip>
          <a:srcRect/>
          <a:stretch>
            <a:fillRect/>
          </a:stretch>
        </p:blipFill>
        <p:spPr>
          <a:xfrm>
            <a:off x="0" y="4139876"/>
            <a:ext cx="4752000" cy="3132123"/>
          </a:xfrm>
          <a:prstGeom prst="rect">
            <a:avLst/>
          </a:prstGeom>
          <a:noFill/>
          <a:ln>
            <a:noFill/>
          </a:ln>
        </p:spPr>
      </p:pic>
      <p:pic>
        <p:nvPicPr>
          <p:cNvPr id="4" name="3 - Εικόνα"/>
          <p:cNvPicPr>
            <a:picLocks noChangeAspect="1"/>
          </p:cNvPicPr>
          <p:nvPr/>
        </p:nvPicPr>
        <p:blipFill>
          <a:blip r:embed="rId4" cstate="print">
            <a:alphaModFix/>
            <a:lum/>
          </a:blip>
          <a:srcRect/>
          <a:stretch>
            <a:fillRect/>
          </a:stretch>
        </p:blipFill>
        <p:spPr>
          <a:xfrm>
            <a:off x="5377680" y="3960000"/>
            <a:ext cx="4702320" cy="3311999"/>
          </a:xfrm>
          <a:prstGeom prst="rect">
            <a:avLst/>
          </a:prstGeom>
          <a:noFill/>
          <a:ln>
            <a:noFill/>
          </a:ln>
        </p:spPr>
      </p:pic>
      <p:sp>
        <p:nvSpPr>
          <p:cNvPr id="5" name="4 - Ελεύθερη σχεδίαση"/>
          <p:cNvSpPr/>
          <p:nvPr/>
        </p:nvSpPr>
        <p:spPr>
          <a:xfrm>
            <a:off x="4824000" y="5328000"/>
            <a:ext cx="503999" cy="576000"/>
          </a:xfrm>
          <a:custGeom>
            <a:avLst>
              <a:gd name="f0" fmla="val 1620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729FCF"/>
          </a:solidFill>
          <a:ln w="0">
            <a:solidFill>
              <a:srgbClr val="3465AF"/>
            </a:solid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l-GR" sz="1800" b="0" i="0" u="none" strike="noStrike" kern="1200">
              <a:ln>
                <a:noFill/>
              </a:ln>
              <a:latin typeface="Arial" pitchFamily="18"/>
              <a:ea typeface="Microsoft YaHei" pitchFamily="2"/>
              <a:cs typeface="Mangal" pitchFamily="2"/>
            </a:endParaRPr>
          </a:p>
        </p:txBody>
      </p:sp>
    </p:spTree>
  </p:cSld>
  <p:clrMapOvr>
    <a:masterClrMapping/>
  </p:clrMapOvr>
  <p:transition spd="med">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1 - TextBox"/>
          <p:cNvSpPr txBox="1"/>
          <p:nvPr/>
        </p:nvSpPr>
        <p:spPr>
          <a:xfrm>
            <a:off x="606240" y="144000"/>
            <a:ext cx="8969760" cy="37548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rtl="0" hangingPunct="0">
              <a:spcBef>
                <a:spcPts val="0"/>
              </a:spcBef>
              <a:spcAft>
                <a:spcPts val="1414"/>
              </a:spcAft>
              <a:buNone/>
              <a:tabLst/>
            </a:pPr>
            <a:r>
              <a:rPr lang="el-GR" sz="2600" b="1" i="0" u="none" strike="noStrike" kern="1200">
                <a:ln>
                  <a:noFill/>
                </a:ln>
                <a:solidFill>
                  <a:srgbClr val="FF3300"/>
                </a:solidFill>
                <a:latin typeface="Georgia" pitchFamily="18"/>
                <a:ea typeface="Microsoft YaHei" pitchFamily="2"/>
                <a:cs typeface="Mangal" pitchFamily="2"/>
              </a:rPr>
              <a:t>Ποσοστά παιδικής εργασίας μεταξύ των ηλικιών 5-14</a:t>
            </a:r>
          </a:p>
        </p:txBody>
      </p:sp>
      <p:pic>
        <p:nvPicPr>
          <p:cNvPr id="3" name="2 - Εικόνα"/>
          <p:cNvPicPr>
            <a:picLocks noChangeAspect="1"/>
          </p:cNvPicPr>
          <p:nvPr/>
        </p:nvPicPr>
        <p:blipFill>
          <a:blip r:embed="rId3" cstate="print">
            <a:alphaModFix/>
            <a:lum/>
          </a:blip>
          <a:srcRect/>
          <a:stretch>
            <a:fillRect/>
          </a:stretch>
        </p:blipFill>
        <p:spPr>
          <a:xfrm>
            <a:off x="71640" y="719640"/>
            <a:ext cx="9720000" cy="6768000"/>
          </a:xfrm>
          <a:prstGeom prst="rect">
            <a:avLst/>
          </a:prstGeom>
          <a:noFill/>
          <a:ln>
            <a:noFill/>
          </a:ln>
        </p:spPr>
      </p:pic>
    </p:spTree>
  </p:cSld>
  <p:clrMapOvr>
    <a:masterClrMapping/>
  </p:clrMapOvr>
  <p:transition spd="med">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1 - TextBox"/>
          <p:cNvSpPr txBox="1"/>
          <p:nvPr/>
        </p:nvSpPr>
        <p:spPr>
          <a:xfrm>
            <a:off x="2764800" y="132840"/>
            <a:ext cx="4219200" cy="371159"/>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rtl="0" hangingPunct="0">
              <a:spcBef>
                <a:spcPts val="0"/>
              </a:spcBef>
              <a:spcAft>
                <a:spcPts val="1414"/>
              </a:spcAft>
              <a:buNone/>
              <a:tabLst/>
            </a:pPr>
            <a:r>
              <a:rPr lang="el-GR" sz="2600" b="1" i="1" u="sng" strike="noStrike" kern="1200">
                <a:ln>
                  <a:noFill/>
                </a:ln>
                <a:solidFill>
                  <a:srgbClr val="FF3300"/>
                </a:solidFill>
                <a:uFillTx/>
                <a:latin typeface="Times New Roman" pitchFamily="18"/>
                <a:ea typeface="Microsoft YaHei" pitchFamily="2"/>
                <a:cs typeface="Mangal" pitchFamily="2"/>
              </a:rPr>
              <a:t>Παιδική εργασία στο ψάρεμα</a:t>
            </a:r>
          </a:p>
        </p:txBody>
      </p:sp>
      <p:pic>
        <p:nvPicPr>
          <p:cNvPr id="3" name="2 - Εικόνα"/>
          <p:cNvPicPr>
            <a:picLocks noChangeAspect="1"/>
          </p:cNvPicPr>
          <p:nvPr/>
        </p:nvPicPr>
        <p:blipFill>
          <a:blip r:embed="rId3" cstate="print">
            <a:alphaModFix/>
            <a:lum/>
          </a:blip>
          <a:srcRect/>
          <a:stretch>
            <a:fillRect/>
          </a:stretch>
        </p:blipFill>
        <p:spPr>
          <a:xfrm>
            <a:off x="-360" y="647640"/>
            <a:ext cx="10080000" cy="6912000"/>
          </a:xfrm>
          <a:prstGeom prst="rect">
            <a:avLst/>
          </a:prstGeom>
          <a:noFill/>
          <a:ln>
            <a:noFill/>
          </a:ln>
        </p:spPr>
      </p:pic>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1 - TextBox"/>
          <p:cNvSpPr txBox="1"/>
          <p:nvPr/>
        </p:nvSpPr>
        <p:spPr>
          <a:xfrm>
            <a:off x="3311999" y="132840"/>
            <a:ext cx="2818800" cy="371159"/>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rtl="0" hangingPunct="0">
              <a:spcBef>
                <a:spcPts val="0"/>
              </a:spcBef>
              <a:spcAft>
                <a:spcPts val="1414"/>
              </a:spcAft>
              <a:buNone/>
              <a:tabLst/>
            </a:pPr>
            <a:r>
              <a:rPr lang="el-GR" sz="2600" b="1" i="1" u="sng" strike="noStrike" kern="1200">
                <a:ln>
                  <a:noFill/>
                </a:ln>
                <a:solidFill>
                  <a:srgbClr val="FF3300"/>
                </a:solidFill>
                <a:uFillTx/>
                <a:latin typeface="Times New Roman" pitchFamily="18"/>
                <a:ea typeface="Microsoft YaHei" pitchFamily="2"/>
                <a:cs typeface="Mangal" pitchFamily="2"/>
              </a:rPr>
              <a:t>Παιδιά στρατιώτες</a:t>
            </a:r>
          </a:p>
        </p:txBody>
      </p:sp>
      <p:pic>
        <p:nvPicPr>
          <p:cNvPr id="3" name="2 - Εικόνα"/>
          <p:cNvPicPr>
            <a:picLocks noChangeAspect="1"/>
          </p:cNvPicPr>
          <p:nvPr/>
        </p:nvPicPr>
        <p:blipFill>
          <a:blip r:embed="rId3" cstate="print">
            <a:alphaModFix/>
            <a:lum/>
          </a:blip>
          <a:srcRect/>
          <a:stretch>
            <a:fillRect/>
          </a:stretch>
        </p:blipFill>
        <p:spPr>
          <a:xfrm>
            <a:off x="71640" y="648000"/>
            <a:ext cx="9936000" cy="6839640"/>
          </a:xfrm>
          <a:prstGeom prst="rect">
            <a:avLst/>
          </a:prstGeom>
          <a:noFill/>
          <a:ln>
            <a:noFill/>
          </a:ln>
        </p:spPr>
      </p:pic>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1 - TextBox"/>
          <p:cNvSpPr txBox="1"/>
          <p:nvPr/>
        </p:nvSpPr>
        <p:spPr>
          <a:xfrm>
            <a:off x="3478680" y="288000"/>
            <a:ext cx="2497320" cy="371159"/>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rtl="0" hangingPunct="0">
              <a:spcBef>
                <a:spcPts val="0"/>
              </a:spcBef>
              <a:spcAft>
                <a:spcPts val="1414"/>
              </a:spcAft>
              <a:buNone/>
              <a:tabLst/>
            </a:pPr>
            <a:r>
              <a:rPr lang="el-GR" sz="2600" b="1" i="1" u="sng" strike="noStrike" kern="1200">
                <a:ln>
                  <a:noFill/>
                </a:ln>
                <a:solidFill>
                  <a:srgbClr val="FF3300"/>
                </a:solidFill>
                <a:uFillTx/>
                <a:latin typeface="Times New Roman" pitchFamily="18"/>
                <a:ea typeface="Microsoft YaHei" pitchFamily="2"/>
                <a:cs typeface="Mangal" pitchFamily="2"/>
              </a:rPr>
              <a:t>Παιδιά υπηρέτες</a:t>
            </a:r>
          </a:p>
        </p:txBody>
      </p:sp>
      <p:pic>
        <p:nvPicPr>
          <p:cNvPr id="3" name="2 - Εικόνα"/>
          <p:cNvPicPr>
            <a:picLocks noChangeAspect="1"/>
          </p:cNvPicPr>
          <p:nvPr/>
        </p:nvPicPr>
        <p:blipFill>
          <a:blip r:embed="rId3" cstate="print">
            <a:alphaModFix/>
            <a:lum/>
          </a:blip>
          <a:srcRect/>
          <a:stretch>
            <a:fillRect/>
          </a:stretch>
        </p:blipFill>
        <p:spPr>
          <a:xfrm>
            <a:off x="143640" y="791640"/>
            <a:ext cx="9792000" cy="6623999"/>
          </a:xfrm>
          <a:prstGeom prst="rect">
            <a:avLst/>
          </a:prstGeom>
          <a:noFill/>
          <a:ln>
            <a:noFill/>
          </a:ln>
        </p:spPr>
      </p:pic>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1 - TextBox"/>
          <p:cNvSpPr txBox="1"/>
          <p:nvPr/>
        </p:nvSpPr>
        <p:spPr>
          <a:xfrm>
            <a:off x="2644560" y="204840"/>
            <a:ext cx="4411440" cy="371159"/>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rtl="0" hangingPunct="0">
              <a:spcBef>
                <a:spcPts val="0"/>
              </a:spcBef>
              <a:spcAft>
                <a:spcPts val="1414"/>
              </a:spcAft>
              <a:buNone/>
              <a:tabLst/>
            </a:pPr>
            <a:r>
              <a:rPr lang="el-GR" sz="2600" b="1" i="1" u="sng" strike="noStrike" kern="1200">
                <a:ln>
                  <a:noFill/>
                </a:ln>
                <a:solidFill>
                  <a:srgbClr val="FF3300"/>
                </a:solidFill>
                <a:uFillTx/>
                <a:latin typeface="Times New Roman" pitchFamily="18"/>
                <a:ea typeface="Microsoft YaHei" pitchFamily="2"/>
                <a:cs typeface="Mangal" pitchFamily="2"/>
              </a:rPr>
              <a:t>Παιδική εργασία στην εξόρυξη</a:t>
            </a:r>
          </a:p>
        </p:txBody>
      </p:sp>
      <p:pic>
        <p:nvPicPr>
          <p:cNvPr id="3" name="2 - Εικόνα"/>
          <p:cNvPicPr>
            <a:picLocks noChangeAspect="1"/>
          </p:cNvPicPr>
          <p:nvPr/>
        </p:nvPicPr>
        <p:blipFill>
          <a:blip r:embed="rId3" cstate="print">
            <a:alphaModFix/>
            <a:lum/>
          </a:blip>
          <a:srcRect/>
          <a:stretch>
            <a:fillRect/>
          </a:stretch>
        </p:blipFill>
        <p:spPr>
          <a:xfrm>
            <a:off x="215640" y="647640"/>
            <a:ext cx="9720000" cy="6840000"/>
          </a:xfrm>
          <a:prstGeom prst="rect">
            <a:avLst/>
          </a:prstGeom>
          <a:noFill/>
          <a:ln>
            <a:noFill/>
          </a:ln>
        </p:spPr>
      </p:pic>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1 - TextBox"/>
          <p:cNvSpPr txBox="1"/>
          <p:nvPr/>
        </p:nvSpPr>
        <p:spPr>
          <a:xfrm>
            <a:off x="2656080" y="144000"/>
            <a:ext cx="4255920" cy="371159"/>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rtl="0" hangingPunct="0">
              <a:spcBef>
                <a:spcPts val="0"/>
              </a:spcBef>
              <a:spcAft>
                <a:spcPts val="1414"/>
              </a:spcAft>
              <a:buNone/>
              <a:tabLst/>
            </a:pPr>
            <a:r>
              <a:rPr lang="el-GR" sz="2600" b="1" i="1" u="sng" strike="noStrike" kern="1200">
                <a:ln>
                  <a:noFill/>
                </a:ln>
                <a:solidFill>
                  <a:srgbClr val="FF3300"/>
                </a:solidFill>
                <a:uFillTx/>
                <a:latin typeface="Times New Roman" pitchFamily="18"/>
                <a:ea typeface="Microsoft YaHei" pitchFamily="2"/>
                <a:cs typeface="Mangal" pitchFamily="2"/>
              </a:rPr>
              <a:t>Παιδική εργασία στη γεωργία</a:t>
            </a:r>
          </a:p>
        </p:txBody>
      </p:sp>
      <p:pic>
        <p:nvPicPr>
          <p:cNvPr id="3" name="2 - Εικόνα"/>
          <p:cNvPicPr>
            <a:picLocks noChangeAspect="1"/>
          </p:cNvPicPr>
          <p:nvPr/>
        </p:nvPicPr>
        <p:blipFill>
          <a:blip r:embed="rId3" cstate="print">
            <a:alphaModFix/>
            <a:lum/>
          </a:blip>
          <a:srcRect/>
          <a:stretch>
            <a:fillRect/>
          </a:stretch>
        </p:blipFill>
        <p:spPr>
          <a:xfrm>
            <a:off x="143640" y="864000"/>
            <a:ext cx="9792000" cy="6551640"/>
          </a:xfrm>
          <a:prstGeom prst="rect">
            <a:avLst/>
          </a:prstGeom>
          <a:noFill/>
          <a:ln>
            <a:noFill/>
          </a:ln>
        </p:spPr>
      </p:pic>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1 - Τίτλος"/>
          <p:cNvSpPr txBox="1">
            <a:spLocks noGrp="1"/>
          </p:cNvSpPr>
          <p:nvPr>
            <p:ph type="title" idx="4294967295"/>
          </p:nvPr>
        </p:nvSpPr>
        <p:spPr>
          <a:xfrm>
            <a:off x="428400" y="225720"/>
            <a:ext cx="9071640" cy="12621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l-GR" i="1" u="sng">
                <a:solidFill>
                  <a:srgbClr val="0000CC"/>
                </a:solidFill>
                <a:latin typeface="Times New Roman" pitchFamily="18"/>
              </a:rPr>
              <a:t>Εργασία και Παιδεία</a:t>
            </a:r>
          </a:p>
        </p:txBody>
      </p:sp>
      <p:sp>
        <p:nvSpPr>
          <p:cNvPr id="3" name="2 - TextBox"/>
          <p:cNvSpPr txBox="1"/>
          <p:nvPr/>
        </p:nvSpPr>
        <p:spPr>
          <a:xfrm>
            <a:off x="360000" y="1655999"/>
            <a:ext cx="9279000" cy="4700520"/>
          </a:xfrm>
          <a:prstGeom prst="rect">
            <a:avLst/>
          </a:prstGeom>
          <a:noFill/>
          <a:ln>
            <a:noFill/>
          </a:ln>
        </p:spPr>
        <p:txBody>
          <a:bodyPr vert="horz" wrap="none" lIns="90000" tIns="45000" rIns="90000" bIns="4500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0">
              <a:lnSpc>
                <a:spcPct val="100000"/>
              </a:lnSpc>
              <a:spcBef>
                <a:spcPts val="1191"/>
              </a:spcBef>
              <a:spcAft>
                <a:spcPts val="992"/>
              </a:spcAft>
              <a:buNone/>
              <a:tabLst/>
            </a:pPr>
            <a:r>
              <a:rPr lang="el-GR" sz="2000" b="0" i="0" u="none" strike="noStrike" kern="1200" dirty="0">
                <a:ln>
                  <a:noFill/>
                </a:ln>
                <a:latin typeface="Times New Roman" pitchFamily="18"/>
                <a:ea typeface="Microsoft YaHei" pitchFamily="2"/>
                <a:cs typeface="Mangal" pitchFamily="2"/>
              </a:rPr>
              <a:t>Συνέπειες παραβίασης δικαιώματος της παιδείας:</a:t>
            </a:r>
          </a:p>
          <a:p>
            <a:pPr marL="0" marR="0" lvl="0" indent="0" algn="l" rtl="0" hangingPunct="0">
              <a:lnSpc>
                <a:spcPct val="100000"/>
              </a:lnSpc>
              <a:spcBef>
                <a:spcPts val="1191"/>
              </a:spcBef>
              <a:spcAft>
                <a:spcPts val="992"/>
              </a:spcAft>
              <a:buNone/>
              <a:tabLst/>
            </a:pPr>
            <a:r>
              <a:rPr lang="el-GR" sz="2000" b="0" i="0" u="none" strike="noStrike" kern="1200" dirty="0">
                <a:ln>
                  <a:noFill/>
                </a:ln>
                <a:latin typeface="Times New Roman" pitchFamily="18"/>
                <a:ea typeface="Microsoft YaHei" pitchFamily="2"/>
                <a:cs typeface="Mangal" pitchFamily="2"/>
              </a:rPr>
              <a:t>1.Το άτομο </a:t>
            </a:r>
            <a:r>
              <a:rPr lang="el-GR" sz="2000" b="1" i="0" u="none" strike="noStrike" kern="1200" dirty="0">
                <a:ln>
                  <a:noFill/>
                </a:ln>
                <a:latin typeface="Times New Roman" pitchFamily="18"/>
                <a:ea typeface="Microsoft YaHei" pitchFamily="2"/>
                <a:cs typeface="Mangal" pitchFamily="2"/>
              </a:rPr>
              <a:t>μπορεί εύκολα να χειραγωγηθεί</a:t>
            </a:r>
            <a:r>
              <a:rPr lang="el-GR" sz="2000" b="0" i="0" u="none" strike="noStrike" kern="1200" dirty="0">
                <a:ln>
                  <a:noFill/>
                </a:ln>
                <a:latin typeface="Times New Roman" pitchFamily="18"/>
                <a:ea typeface="Microsoft YaHei" pitchFamily="2"/>
                <a:cs typeface="Mangal" pitchFamily="2"/>
              </a:rPr>
              <a:t> και να γίνει αντικείμενο εκμετάλλευσης</a:t>
            </a:r>
          </a:p>
          <a:p>
            <a:pPr marL="0" marR="0" lvl="0" indent="0" algn="l" rtl="0" hangingPunct="0">
              <a:lnSpc>
                <a:spcPct val="100000"/>
              </a:lnSpc>
              <a:spcBef>
                <a:spcPts val="1191"/>
              </a:spcBef>
              <a:spcAft>
                <a:spcPts val="992"/>
              </a:spcAft>
              <a:buNone/>
              <a:tabLst/>
            </a:pPr>
            <a:r>
              <a:rPr lang="el-GR" sz="2000" b="0" i="0" u="none" strike="noStrike" kern="1200" dirty="0">
                <a:ln>
                  <a:noFill/>
                </a:ln>
                <a:latin typeface="Times New Roman" pitchFamily="18"/>
                <a:ea typeface="Microsoft YaHei" pitchFamily="2"/>
                <a:cs typeface="Mangal" pitchFamily="2"/>
              </a:rPr>
              <a:t>2.Αλλοτρίωση ατόμου –</a:t>
            </a:r>
            <a:r>
              <a:rPr lang="el-GR" sz="2000" b="1" i="0" u="none" strike="noStrike" kern="1200" dirty="0">
                <a:ln>
                  <a:noFill/>
                </a:ln>
                <a:latin typeface="Times New Roman" pitchFamily="18"/>
                <a:ea typeface="Microsoft YaHei" pitchFamily="2"/>
                <a:cs typeface="Mangal" pitchFamily="2"/>
              </a:rPr>
              <a:t>αποξένωση</a:t>
            </a:r>
            <a:r>
              <a:rPr lang="el-GR" sz="2000" b="0" i="0" u="none" strike="noStrike" kern="1200" dirty="0">
                <a:ln>
                  <a:noFill/>
                </a:ln>
                <a:latin typeface="Times New Roman" pitchFamily="18"/>
                <a:ea typeface="Microsoft YaHei" pitchFamily="2"/>
                <a:cs typeface="Mangal" pitchFamily="2"/>
              </a:rPr>
              <a:t> – κοινωνίες στις οποίες επικρατούν το </a:t>
            </a:r>
            <a:r>
              <a:rPr lang="el-GR" sz="2000" b="1" i="0" u="none" strike="noStrike" kern="1200" dirty="0">
                <a:ln>
                  <a:noFill/>
                </a:ln>
                <a:latin typeface="Times New Roman" pitchFamily="18"/>
                <a:ea typeface="Microsoft YaHei" pitchFamily="2"/>
                <a:cs typeface="Mangal" pitchFamily="2"/>
              </a:rPr>
              <a:t>μίσος</a:t>
            </a:r>
            <a:r>
              <a:rPr lang="el-GR" sz="2000" b="1" i="0" u="none" strike="noStrike" kern="1200" dirty="0" smtClean="0">
                <a:ln>
                  <a:noFill/>
                </a:ln>
                <a:latin typeface="Times New Roman" pitchFamily="18"/>
                <a:ea typeface="Microsoft YaHei" pitchFamily="2"/>
                <a:cs typeface="Mangal" pitchFamily="2"/>
              </a:rPr>
              <a:t>,</a:t>
            </a:r>
          </a:p>
          <a:p>
            <a:pPr marL="0" marR="0" lvl="0" indent="0" algn="l" rtl="0" hangingPunct="0">
              <a:lnSpc>
                <a:spcPct val="100000"/>
              </a:lnSpc>
              <a:spcBef>
                <a:spcPts val="1191"/>
              </a:spcBef>
              <a:spcAft>
                <a:spcPts val="992"/>
              </a:spcAft>
              <a:buNone/>
              <a:tabLst/>
            </a:pPr>
            <a:r>
              <a:rPr lang="el-GR" sz="2000" b="1" i="0" u="none" strike="noStrike" kern="1200" dirty="0" smtClean="0">
                <a:ln>
                  <a:noFill/>
                </a:ln>
                <a:latin typeface="Times New Roman" pitchFamily="18"/>
                <a:ea typeface="Microsoft YaHei" pitchFamily="2"/>
                <a:cs typeface="Mangal" pitchFamily="2"/>
              </a:rPr>
              <a:t> </a:t>
            </a:r>
            <a:r>
              <a:rPr lang="el-GR" sz="2000" b="1" i="0" u="none" strike="noStrike" kern="1200" dirty="0">
                <a:ln>
                  <a:noFill/>
                </a:ln>
                <a:latin typeface="Times New Roman" pitchFamily="18"/>
                <a:ea typeface="Microsoft YaHei" pitchFamily="2"/>
                <a:cs typeface="Mangal" pitchFamily="2"/>
              </a:rPr>
              <a:t>οι μικρότητες και η εγκληματικότητα</a:t>
            </a:r>
          </a:p>
          <a:p>
            <a:pPr marL="0" marR="0" lvl="0" indent="0" algn="l" rtl="0" hangingPunct="0">
              <a:lnSpc>
                <a:spcPct val="100000"/>
              </a:lnSpc>
              <a:spcBef>
                <a:spcPts val="1191"/>
              </a:spcBef>
              <a:spcAft>
                <a:spcPts val="992"/>
              </a:spcAft>
              <a:buNone/>
              <a:tabLst/>
            </a:pPr>
            <a:r>
              <a:rPr lang="el-GR" sz="2000" b="0" i="0" u="none" strike="noStrike" kern="1200" dirty="0">
                <a:ln>
                  <a:noFill/>
                </a:ln>
                <a:latin typeface="Times New Roman" pitchFamily="18"/>
                <a:ea typeface="Microsoft YaHei" pitchFamily="2"/>
                <a:cs typeface="Mangal" pitchFamily="2"/>
              </a:rPr>
              <a:t>3.Άτομα ανίκανα να αναλάβουν υπεύθυνες θέσεις εργασίας</a:t>
            </a:r>
            <a:r>
              <a:rPr lang="el-GR" sz="2600" b="0" i="0" u="none" strike="noStrike" kern="1200" dirty="0">
                <a:ln>
                  <a:noFill/>
                </a:ln>
                <a:latin typeface="Times New Roman" pitchFamily="18"/>
                <a:ea typeface="Microsoft YaHei" pitchFamily="2"/>
                <a:cs typeface="Mangal" pitchFamily="2"/>
              </a:rPr>
              <a:t>, </a:t>
            </a:r>
            <a:endParaRPr lang="el-GR" sz="2600" b="0" i="0" u="none" strike="noStrike" kern="1200" dirty="0" smtClean="0">
              <a:ln>
                <a:noFill/>
              </a:ln>
              <a:latin typeface="Times New Roman" pitchFamily="18"/>
              <a:ea typeface="Microsoft YaHei" pitchFamily="2"/>
              <a:cs typeface="Mangal" pitchFamily="2"/>
            </a:endParaRPr>
          </a:p>
          <a:p>
            <a:pPr marL="0" marR="0" lvl="0" indent="0" algn="l" rtl="0" hangingPunct="0">
              <a:lnSpc>
                <a:spcPct val="100000"/>
              </a:lnSpc>
              <a:spcBef>
                <a:spcPts val="1191"/>
              </a:spcBef>
              <a:spcAft>
                <a:spcPts val="992"/>
              </a:spcAft>
              <a:buNone/>
              <a:tabLst/>
            </a:pPr>
            <a:r>
              <a:rPr lang="el-GR" sz="2600" b="0" i="0" u="none" strike="noStrike" kern="1200" dirty="0" smtClean="0">
                <a:ln>
                  <a:noFill/>
                </a:ln>
                <a:latin typeface="Times New Roman" pitchFamily="18"/>
                <a:ea typeface="Microsoft YaHei" pitchFamily="2"/>
                <a:cs typeface="Mangal" pitchFamily="2"/>
              </a:rPr>
              <a:t>καταδικασμένα </a:t>
            </a:r>
            <a:r>
              <a:rPr lang="el-GR" sz="2600" b="0" i="0" u="none" strike="noStrike" kern="1200" dirty="0">
                <a:ln>
                  <a:noFill/>
                </a:ln>
                <a:latin typeface="Times New Roman" pitchFamily="18"/>
                <a:ea typeface="Microsoft YaHei" pitchFamily="2"/>
                <a:cs typeface="Mangal" pitchFamily="2"/>
              </a:rPr>
              <a:t>να δουλεύουν </a:t>
            </a:r>
            <a:r>
              <a:rPr lang="el-GR" sz="2600" b="1" i="0" u="none" strike="noStrike" kern="1200" dirty="0">
                <a:ln>
                  <a:noFill/>
                </a:ln>
                <a:latin typeface="Times New Roman" pitchFamily="18"/>
                <a:ea typeface="Microsoft YaHei" pitchFamily="2"/>
                <a:cs typeface="Mangal" pitchFamily="2"/>
              </a:rPr>
              <a:t>σε επίπονες εργασίες</a:t>
            </a:r>
          </a:p>
          <a:p>
            <a:pPr marL="0" marR="0" lvl="0" indent="0" algn="l" rtl="0" hangingPunct="0">
              <a:lnSpc>
                <a:spcPct val="100000"/>
              </a:lnSpc>
              <a:spcBef>
                <a:spcPts val="1191"/>
              </a:spcBef>
              <a:spcAft>
                <a:spcPts val="992"/>
              </a:spcAft>
              <a:buNone/>
              <a:tabLst/>
            </a:pPr>
            <a:endParaRPr lang="el-GR" sz="2600" b="0" i="0" u="none" strike="noStrike" kern="1200" dirty="0">
              <a:ln>
                <a:noFill/>
              </a:ln>
              <a:latin typeface="Times New Roman" pitchFamily="18"/>
              <a:ea typeface="Microsoft YaHei" pitchFamily="2"/>
              <a:cs typeface="Mangal" pitchFamily="2"/>
            </a:endParaRPr>
          </a:p>
        </p:txBody>
      </p:sp>
    </p:spTree>
  </p:cSld>
  <p:clrMapOvr>
    <a:masterClrMapping/>
  </p:clrMapOvr>
  <p:transition spd="med">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1 - TextBox"/>
          <p:cNvSpPr txBox="1"/>
          <p:nvPr/>
        </p:nvSpPr>
        <p:spPr>
          <a:xfrm>
            <a:off x="303120" y="1016640"/>
            <a:ext cx="9648000" cy="4967279"/>
          </a:xfrm>
          <a:prstGeom prst="rect">
            <a:avLst/>
          </a:prstGeom>
          <a:noFill/>
          <a:ln>
            <a:noFill/>
          </a:ln>
        </p:spPr>
        <p:txBody>
          <a:bodyPr vert="horz" wrap="none" lIns="90000" tIns="45000" rIns="90000" bIns="4500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0">
              <a:lnSpc>
                <a:spcPct val="100000"/>
              </a:lnSpc>
              <a:spcBef>
                <a:spcPts val="1191"/>
              </a:spcBef>
              <a:spcAft>
                <a:spcPts val="992"/>
              </a:spcAft>
              <a:buNone/>
              <a:tabLst/>
            </a:pPr>
            <a:endParaRPr lang="el-GR" sz="2800" b="0" i="0" u="none" strike="noStrike" kern="1200" dirty="0">
              <a:ln>
                <a:noFill/>
              </a:ln>
              <a:latin typeface="Times New Roman" pitchFamily="18"/>
              <a:ea typeface="Microsoft YaHei" pitchFamily="2"/>
              <a:cs typeface="Mangal" pitchFamily="2"/>
            </a:endParaRPr>
          </a:p>
          <a:p>
            <a:pPr marL="0" marR="0" lvl="0" indent="0" algn="l" rtl="0" hangingPunct="0">
              <a:lnSpc>
                <a:spcPct val="100000"/>
              </a:lnSpc>
              <a:spcBef>
                <a:spcPts val="1191"/>
              </a:spcBef>
              <a:spcAft>
                <a:spcPts val="992"/>
              </a:spcAft>
              <a:buNone/>
              <a:tabLst/>
            </a:pPr>
            <a:r>
              <a:rPr lang="el-GR" sz="2000" b="0" i="0" u="none" strike="noStrike" kern="1200" dirty="0">
                <a:ln>
                  <a:noFill/>
                </a:ln>
                <a:latin typeface="Times New Roman" pitchFamily="18"/>
                <a:ea typeface="Microsoft YaHei" pitchFamily="2"/>
                <a:cs typeface="Mangal" pitchFamily="2"/>
              </a:rPr>
              <a:t>1.</a:t>
            </a:r>
            <a:r>
              <a:rPr lang="el-GR" sz="2000" b="1" i="0" u="none" strike="noStrike" kern="1200" dirty="0">
                <a:ln>
                  <a:noFill/>
                </a:ln>
                <a:latin typeface="Times New Roman" pitchFamily="18"/>
                <a:ea typeface="Microsoft YaHei" pitchFamily="2"/>
                <a:cs typeface="Mangal" pitchFamily="2"/>
              </a:rPr>
              <a:t>Ελλιπής ενημέρωση</a:t>
            </a:r>
            <a:r>
              <a:rPr lang="el-GR" sz="2000" b="0" i="0" u="none" strike="noStrike" kern="1200" dirty="0">
                <a:ln>
                  <a:noFill/>
                </a:ln>
                <a:latin typeface="Times New Roman" pitchFamily="18"/>
                <a:ea typeface="Microsoft YaHei" pitchFamily="2"/>
                <a:cs typeface="Mangal" pitchFamily="2"/>
              </a:rPr>
              <a:t> κατοίκων αναπτυγμένων χωρών-</a:t>
            </a:r>
            <a:r>
              <a:rPr lang="el-GR" sz="2000" b="1" i="0" u="none" strike="noStrike" kern="1200" dirty="0">
                <a:ln>
                  <a:noFill/>
                </a:ln>
                <a:latin typeface="Times New Roman" pitchFamily="18"/>
                <a:ea typeface="Microsoft YaHei" pitchFamily="2"/>
                <a:cs typeface="Mangal" pitchFamily="2"/>
              </a:rPr>
              <a:t>παραπληροφόρηση</a:t>
            </a:r>
            <a:r>
              <a:rPr lang="el-GR" sz="2000" b="0" i="0" u="none" strike="noStrike" kern="1200" dirty="0">
                <a:ln>
                  <a:noFill/>
                </a:ln>
                <a:latin typeface="Times New Roman" pitchFamily="18"/>
                <a:ea typeface="Microsoft YaHei" pitchFamily="2"/>
                <a:cs typeface="Mangal" pitchFamily="2"/>
              </a:rPr>
              <a:t> από τις </a:t>
            </a:r>
            <a:endParaRPr lang="el-GR" sz="2000" b="0" i="0" u="none" strike="noStrike" kern="1200" dirty="0" smtClean="0">
              <a:ln>
                <a:noFill/>
              </a:ln>
              <a:latin typeface="Times New Roman" pitchFamily="18"/>
              <a:ea typeface="Microsoft YaHei" pitchFamily="2"/>
              <a:cs typeface="Mangal" pitchFamily="2"/>
            </a:endParaRPr>
          </a:p>
          <a:p>
            <a:pPr marL="0" marR="0" lvl="0" indent="0" algn="l" rtl="0" hangingPunct="0">
              <a:lnSpc>
                <a:spcPct val="100000"/>
              </a:lnSpc>
              <a:spcBef>
                <a:spcPts val="1191"/>
              </a:spcBef>
              <a:spcAft>
                <a:spcPts val="992"/>
              </a:spcAft>
              <a:buNone/>
              <a:tabLst/>
            </a:pPr>
            <a:r>
              <a:rPr lang="el-GR" sz="2000" b="0" i="0" u="none" strike="noStrike" kern="1200" dirty="0" smtClean="0">
                <a:ln>
                  <a:noFill/>
                </a:ln>
                <a:latin typeface="Times New Roman" pitchFamily="18"/>
                <a:ea typeface="Microsoft YaHei" pitchFamily="2"/>
                <a:cs typeface="Mangal" pitchFamily="2"/>
              </a:rPr>
              <a:t>εταιρείες </a:t>
            </a:r>
            <a:r>
              <a:rPr lang="el-GR" sz="2000" b="0" i="0" u="none" strike="noStrike" kern="1200" dirty="0">
                <a:ln>
                  <a:noFill/>
                </a:ln>
                <a:latin typeface="Times New Roman" pitchFamily="18"/>
                <a:ea typeface="Microsoft YaHei" pitchFamily="2"/>
                <a:cs typeface="Mangal" pitchFamily="2"/>
              </a:rPr>
              <a:t>που εκμεταλλεύονται την παιδική εργασία</a:t>
            </a:r>
          </a:p>
          <a:p>
            <a:pPr marL="0" marR="0" lvl="0" indent="0" algn="l" rtl="0" hangingPunct="0">
              <a:lnSpc>
                <a:spcPct val="100000"/>
              </a:lnSpc>
              <a:spcBef>
                <a:spcPts val="1191"/>
              </a:spcBef>
              <a:spcAft>
                <a:spcPts val="992"/>
              </a:spcAft>
              <a:buNone/>
              <a:tabLst/>
            </a:pPr>
            <a:r>
              <a:rPr lang="el-GR" sz="2000" b="0" i="0" u="none" strike="noStrike" kern="1200" dirty="0">
                <a:ln>
                  <a:noFill/>
                </a:ln>
                <a:latin typeface="Times New Roman" pitchFamily="18"/>
                <a:ea typeface="Microsoft YaHei" pitchFamily="2"/>
                <a:cs typeface="Mangal" pitchFamily="2"/>
              </a:rPr>
              <a:t>2.</a:t>
            </a:r>
            <a:r>
              <a:rPr lang="el-GR" sz="2000" b="1" i="0" u="none" strike="noStrike" kern="1200" dirty="0">
                <a:ln>
                  <a:noFill/>
                </a:ln>
                <a:latin typeface="Times New Roman" pitchFamily="18"/>
                <a:ea typeface="Microsoft YaHei" pitchFamily="2"/>
                <a:cs typeface="Mangal" pitchFamily="2"/>
              </a:rPr>
              <a:t>Αδιαφορία κοινωνιών</a:t>
            </a:r>
            <a:r>
              <a:rPr lang="el-GR" sz="2000" b="0" i="0" u="none" strike="noStrike" kern="1200" dirty="0">
                <a:ln>
                  <a:noFill/>
                </a:ln>
                <a:latin typeface="Times New Roman" pitchFamily="18"/>
                <a:ea typeface="Microsoft YaHei" pitchFamily="2"/>
                <a:cs typeface="Mangal" pitchFamily="2"/>
              </a:rPr>
              <a:t> για οτιδήποτε δεν τις αφορά άμεσα –κατάπτωση </a:t>
            </a:r>
            <a:endParaRPr lang="el-GR" sz="2000" b="0" i="0" u="none" strike="noStrike" kern="1200" dirty="0" smtClean="0">
              <a:ln>
                <a:noFill/>
              </a:ln>
              <a:latin typeface="Times New Roman" pitchFamily="18"/>
              <a:ea typeface="Microsoft YaHei" pitchFamily="2"/>
              <a:cs typeface="Mangal" pitchFamily="2"/>
            </a:endParaRPr>
          </a:p>
          <a:p>
            <a:pPr marL="0" marR="0" lvl="0" indent="0" algn="l" rtl="0" hangingPunct="0">
              <a:lnSpc>
                <a:spcPct val="100000"/>
              </a:lnSpc>
              <a:spcBef>
                <a:spcPts val="1191"/>
              </a:spcBef>
              <a:spcAft>
                <a:spcPts val="992"/>
              </a:spcAft>
              <a:buNone/>
              <a:tabLst/>
            </a:pPr>
            <a:r>
              <a:rPr lang="el-GR" sz="2000" b="0" i="0" u="none" strike="noStrike" kern="1200" dirty="0" smtClean="0">
                <a:ln>
                  <a:noFill/>
                </a:ln>
                <a:latin typeface="Times New Roman" pitchFamily="18"/>
                <a:ea typeface="Microsoft YaHei" pitchFamily="2"/>
                <a:cs typeface="Mangal" pitchFamily="2"/>
              </a:rPr>
              <a:t>ηθικών </a:t>
            </a:r>
            <a:r>
              <a:rPr lang="el-GR" sz="2000" b="0" i="0" u="none" strike="noStrike" kern="1200" dirty="0">
                <a:ln>
                  <a:noFill/>
                </a:ln>
                <a:latin typeface="Times New Roman" pitchFamily="18"/>
                <a:ea typeface="Microsoft YaHei" pitchFamily="2"/>
                <a:cs typeface="Mangal" pitchFamily="2"/>
              </a:rPr>
              <a:t>και ανθρωπιστικών αξιών</a:t>
            </a:r>
          </a:p>
          <a:p>
            <a:pPr marL="0" marR="0" lvl="0" indent="0" algn="l" rtl="0" hangingPunct="0">
              <a:lnSpc>
                <a:spcPct val="100000"/>
              </a:lnSpc>
              <a:spcBef>
                <a:spcPts val="1191"/>
              </a:spcBef>
              <a:spcAft>
                <a:spcPts val="992"/>
              </a:spcAft>
              <a:buNone/>
              <a:tabLst/>
            </a:pPr>
            <a:r>
              <a:rPr lang="el-GR" sz="2000" b="0" i="0" u="none" strike="noStrike" kern="1200" dirty="0">
                <a:ln>
                  <a:noFill/>
                </a:ln>
                <a:latin typeface="Times New Roman" pitchFamily="18"/>
                <a:ea typeface="Microsoft YaHei" pitchFamily="2"/>
                <a:cs typeface="Mangal" pitchFamily="2"/>
              </a:rPr>
              <a:t>3.Επικράτηση </a:t>
            </a:r>
            <a:r>
              <a:rPr lang="el-GR" sz="2000" b="1" i="0" u="none" strike="noStrike" kern="1200" dirty="0">
                <a:ln>
                  <a:noFill/>
                </a:ln>
                <a:latin typeface="Times New Roman" pitchFamily="18"/>
                <a:ea typeface="Microsoft YaHei" pitchFamily="2"/>
                <a:cs typeface="Mangal" pitchFamily="2"/>
              </a:rPr>
              <a:t>υλισμού</a:t>
            </a:r>
            <a:r>
              <a:rPr lang="el-GR" sz="2000" b="0" i="0" u="none" strike="noStrike" kern="1200" dirty="0">
                <a:ln>
                  <a:noFill/>
                </a:ln>
                <a:latin typeface="Times New Roman" pitchFamily="18"/>
                <a:ea typeface="Microsoft YaHei" pitchFamily="2"/>
                <a:cs typeface="Mangal" pitchFamily="2"/>
              </a:rPr>
              <a:t> –όλα θυσιάζονται στο βωμό του χρήματος</a:t>
            </a:r>
          </a:p>
          <a:p>
            <a:pPr marL="0" marR="0" lvl="0" indent="0" algn="l" rtl="0" hangingPunct="0">
              <a:lnSpc>
                <a:spcPct val="100000"/>
              </a:lnSpc>
              <a:spcBef>
                <a:spcPts val="1191"/>
              </a:spcBef>
              <a:spcAft>
                <a:spcPts val="992"/>
              </a:spcAft>
              <a:buNone/>
              <a:tabLst/>
            </a:pPr>
            <a:r>
              <a:rPr lang="el-GR" sz="2000" b="0" i="0" u="none" strike="noStrike" kern="1200" dirty="0">
                <a:ln>
                  <a:noFill/>
                </a:ln>
                <a:latin typeface="Times New Roman" pitchFamily="18"/>
                <a:ea typeface="Microsoft YaHei" pitchFamily="2"/>
                <a:cs typeface="Mangal" pitchFamily="2"/>
              </a:rPr>
              <a:t>4</a:t>
            </a:r>
            <a:r>
              <a:rPr lang="el-GR" sz="2000" b="1" i="0" u="none" strike="noStrike" kern="1200" dirty="0">
                <a:ln>
                  <a:noFill/>
                </a:ln>
                <a:latin typeface="Times New Roman" pitchFamily="18"/>
                <a:ea typeface="Microsoft YaHei" pitchFamily="2"/>
                <a:cs typeface="Mangal" pitchFamily="2"/>
              </a:rPr>
              <a:t>.Εκμετάλλευση υποανάπτυκτων χωρών από αναπτυγμένες</a:t>
            </a:r>
            <a:r>
              <a:rPr lang="el-GR" sz="2000" b="0" i="0" u="none" strike="noStrike" kern="1200" dirty="0">
                <a:ln>
                  <a:noFill/>
                </a:ln>
                <a:latin typeface="Arial" pitchFamily="18"/>
                <a:ea typeface="Microsoft YaHei" pitchFamily="2"/>
                <a:cs typeface="Mangal" pitchFamily="2"/>
              </a:rPr>
              <a:t>.</a:t>
            </a:r>
          </a:p>
          <a:p>
            <a:pPr marL="0" marR="0" lvl="0" indent="0" algn="l" rtl="0" hangingPunct="0">
              <a:lnSpc>
                <a:spcPct val="100000"/>
              </a:lnSpc>
              <a:spcBef>
                <a:spcPts val="1191"/>
              </a:spcBef>
              <a:spcAft>
                <a:spcPts val="992"/>
              </a:spcAft>
              <a:buNone/>
              <a:tabLst/>
            </a:pPr>
            <a:endParaRPr lang="el-GR" sz="1000" b="0" i="0" u="none" strike="noStrike" kern="1200" dirty="0">
              <a:ln>
                <a:noFill/>
              </a:ln>
              <a:latin typeface="Arial" pitchFamily="18"/>
              <a:ea typeface="Microsoft YaHei" pitchFamily="2"/>
              <a:cs typeface="Mangal" pitchFamily="2"/>
            </a:endParaRPr>
          </a:p>
        </p:txBody>
      </p:sp>
      <p:sp>
        <p:nvSpPr>
          <p:cNvPr id="3" name="2 - Τίτλος"/>
          <p:cNvSpPr txBox="1">
            <a:spLocks noGrp="1"/>
          </p:cNvSpPr>
          <p:nvPr>
            <p:ph type="title" idx="4294967295"/>
          </p:nvPr>
        </p:nvSpPr>
        <p:spPr>
          <a:xfrm>
            <a:off x="504359" y="360000"/>
            <a:ext cx="9071640" cy="12621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l-GR" sz="3200" i="1" u="sng">
                <a:solidFill>
                  <a:srgbClr val="0000CC"/>
                </a:solidFill>
                <a:latin typeface="Times New Roman" pitchFamily="18"/>
              </a:rPr>
              <a:t>Αίτια εμφάνισης του προβλήματος:</a:t>
            </a:r>
          </a:p>
        </p:txBody>
      </p:sp>
      <p:pic>
        <p:nvPicPr>
          <p:cNvPr id="4" name="3 - Εικόνα"/>
          <p:cNvPicPr>
            <a:picLocks noChangeAspect="1"/>
          </p:cNvPicPr>
          <p:nvPr/>
        </p:nvPicPr>
        <p:blipFill>
          <a:blip r:embed="rId3" cstate="print">
            <a:alphaModFix/>
            <a:lum/>
          </a:blip>
          <a:srcRect/>
          <a:stretch>
            <a:fillRect/>
          </a:stretch>
        </p:blipFill>
        <p:spPr>
          <a:xfrm>
            <a:off x="5087880" y="5040000"/>
            <a:ext cx="3552120" cy="2466360"/>
          </a:xfrm>
          <a:prstGeom prst="rect">
            <a:avLst/>
          </a:prstGeom>
          <a:noFill/>
          <a:ln>
            <a:noFill/>
          </a:ln>
        </p:spPr>
      </p:pic>
    </p:spTree>
  </p:cSld>
  <p:clrMapOvr>
    <a:masterClrMapping/>
  </p:clrMapOvr>
  <p:transition spd="med">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1 - TextBox"/>
          <p:cNvSpPr txBox="1"/>
          <p:nvPr/>
        </p:nvSpPr>
        <p:spPr>
          <a:xfrm>
            <a:off x="648000" y="314640"/>
            <a:ext cx="8747280" cy="112536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rtl="0" hangingPunct="0">
              <a:buNone/>
              <a:tabLst/>
            </a:pPr>
            <a:r>
              <a:rPr lang="el-GR" sz="4000" b="0" i="0" u="none" strike="noStrike" kern="1200">
                <a:ln>
                  <a:noFill/>
                </a:ln>
                <a:latin typeface="Times New Roman" pitchFamily="18"/>
                <a:ea typeface="Microsoft YaHei" pitchFamily="2"/>
                <a:cs typeface="Mangal" pitchFamily="2"/>
              </a:rPr>
              <a:t>ΠΑΙΔΙΚΗ ΕΡΓΑΣΙΑ-ΕΚΜΕΤΑΛΛΕΥΣΗ ΠΑΙΔΙΩΝ</a:t>
            </a:r>
          </a:p>
        </p:txBody>
      </p:sp>
      <p:pic>
        <p:nvPicPr>
          <p:cNvPr id="3" name="2 - Εικόνα"/>
          <p:cNvPicPr>
            <a:picLocks noChangeAspect="1"/>
          </p:cNvPicPr>
          <p:nvPr/>
        </p:nvPicPr>
        <p:blipFill>
          <a:blip r:embed="rId3" cstate="print">
            <a:alphaModFix/>
            <a:lum/>
          </a:blip>
          <a:srcRect/>
          <a:stretch>
            <a:fillRect/>
          </a:stretch>
        </p:blipFill>
        <p:spPr>
          <a:xfrm>
            <a:off x="2015999" y="2015999"/>
            <a:ext cx="6047640" cy="4917240"/>
          </a:xfrm>
          <a:prstGeom prst="rect">
            <a:avLst/>
          </a:prstGeom>
          <a:noFill/>
          <a:ln>
            <a:noFill/>
          </a:ln>
        </p:spPr>
      </p:pic>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1 - TextBox"/>
          <p:cNvSpPr txBox="1"/>
          <p:nvPr/>
        </p:nvSpPr>
        <p:spPr>
          <a:xfrm>
            <a:off x="288000" y="1728000"/>
            <a:ext cx="8688240" cy="4922640"/>
          </a:xfrm>
          <a:prstGeom prst="rect">
            <a:avLst/>
          </a:prstGeom>
          <a:noFill/>
          <a:ln>
            <a:noFill/>
          </a:ln>
        </p:spPr>
        <p:txBody>
          <a:bodyPr vert="horz" wrap="none" lIns="90000" tIns="45000" rIns="90000" bIns="4500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0">
              <a:lnSpc>
                <a:spcPct val="100000"/>
              </a:lnSpc>
              <a:spcBef>
                <a:spcPts val="1191"/>
              </a:spcBef>
              <a:spcAft>
                <a:spcPts val="992"/>
              </a:spcAft>
              <a:buNone/>
              <a:tabLst/>
            </a:pPr>
            <a:r>
              <a:rPr lang="el-GR" sz="2400" b="0" i="0" u="none" strike="noStrike" kern="1200" dirty="0">
                <a:ln>
                  <a:noFill/>
                </a:ln>
                <a:latin typeface="Times New Roman" pitchFamily="18"/>
                <a:ea typeface="Microsoft YaHei" pitchFamily="2"/>
                <a:cs typeface="Mangal" pitchFamily="2"/>
              </a:rPr>
              <a:t> </a:t>
            </a:r>
          </a:p>
          <a:p>
            <a:pPr marL="0" marR="0" lvl="0" indent="0" algn="l" rtl="0" hangingPunct="0">
              <a:lnSpc>
                <a:spcPct val="100000"/>
              </a:lnSpc>
              <a:spcBef>
                <a:spcPts val="1191"/>
              </a:spcBef>
              <a:spcAft>
                <a:spcPts val="992"/>
              </a:spcAft>
              <a:buSzPct val="45000"/>
              <a:buFont typeface="StarSymbol"/>
              <a:buChar char="●"/>
              <a:tabLst/>
            </a:pPr>
            <a:r>
              <a:rPr lang="el-GR" sz="2000" b="1" i="0" u="none" strike="noStrike" kern="1200" dirty="0">
                <a:ln>
                  <a:noFill/>
                </a:ln>
                <a:latin typeface="Times New Roman" pitchFamily="18"/>
                <a:ea typeface="Microsoft YaHei" pitchFamily="2"/>
                <a:cs typeface="Mangal" pitchFamily="2"/>
              </a:rPr>
              <a:t>Καταπολέμηση της φτώχειας</a:t>
            </a:r>
            <a:r>
              <a:rPr lang="el-GR" sz="2000" b="0" i="0" u="none" strike="noStrike" kern="1200" dirty="0">
                <a:ln>
                  <a:noFill/>
                </a:ln>
                <a:latin typeface="Times New Roman" pitchFamily="18"/>
                <a:ea typeface="Microsoft YaHei" pitchFamily="2"/>
                <a:cs typeface="Mangal" pitchFamily="2"/>
              </a:rPr>
              <a:t> και εξασφάλιση στις ευάλωτες οικογένειες οικονομικής </a:t>
            </a:r>
            <a:endParaRPr lang="el-GR" sz="2000" b="0" i="0" u="none" strike="noStrike" kern="1200" dirty="0" smtClean="0">
              <a:ln>
                <a:noFill/>
              </a:ln>
              <a:latin typeface="Times New Roman" pitchFamily="18"/>
              <a:ea typeface="Microsoft YaHei" pitchFamily="2"/>
              <a:cs typeface="Mangal" pitchFamily="2"/>
            </a:endParaRPr>
          </a:p>
          <a:p>
            <a:pPr marL="0" marR="0" lvl="0" indent="0" algn="l" rtl="0" hangingPunct="0">
              <a:lnSpc>
                <a:spcPct val="100000"/>
              </a:lnSpc>
              <a:spcBef>
                <a:spcPts val="1191"/>
              </a:spcBef>
              <a:spcAft>
                <a:spcPts val="992"/>
              </a:spcAft>
              <a:buSzPct val="45000"/>
              <a:buFont typeface="StarSymbol"/>
              <a:buChar char="●"/>
              <a:tabLst/>
            </a:pPr>
            <a:r>
              <a:rPr lang="el-GR" sz="2000" b="0" i="0" u="none" strike="noStrike" kern="1200" dirty="0" smtClean="0">
                <a:ln>
                  <a:noFill/>
                </a:ln>
                <a:latin typeface="Times New Roman" pitchFamily="18"/>
                <a:ea typeface="Microsoft YaHei" pitchFamily="2"/>
                <a:cs typeface="Mangal" pitchFamily="2"/>
              </a:rPr>
              <a:t>βοήθειας</a:t>
            </a:r>
            <a:r>
              <a:rPr lang="el-GR" sz="2000" b="0" i="0" u="none" strike="noStrike" kern="1200" dirty="0">
                <a:ln>
                  <a:noFill/>
                </a:ln>
                <a:latin typeface="Times New Roman" pitchFamily="18"/>
                <a:ea typeface="Microsoft YaHei" pitchFamily="2"/>
                <a:cs typeface="Mangal" pitchFamily="2"/>
              </a:rPr>
              <a:t>.</a:t>
            </a:r>
          </a:p>
          <a:p>
            <a:pPr marL="0" marR="0" lvl="0" indent="0" algn="l" rtl="0" hangingPunct="0">
              <a:lnSpc>
                <a:spcPct val="100000"/>
              </a:lnSpc>
              <a:spcBef>
                <a:spcPts val="1191"/>
              </a:spcBef>
              <a:spcAft>
                <a:spcPts val="992"/>
              </a:spcAft>
              <a:buSzPct val="45000"/>
              <a:buFont typeface="StarSymbol"/>
              <a:buChar char="●"/>
              <a:tabLst/>
            </a:pPr>
            <a:r>
              <a:rPr lang="el-GR" sz="2000" b="1" i="0" u="none" strike="noStrike" kern="1200" dirty="0">
                <a:ln>
                  <a:noFill/>
                </a:ln>
                <a:latin typeface="Times New Roman" pitchFamily="18"/>
                <a:ea typeface="Microsoft YaHei" pitchFamily="2"/>
                <a:cs typeface="Mangal" pitchFamily="2"/>
              </a:rPr>
              <a:t>Παροχή ευκαιριών στα ανήλικα παιδιά</a:t>
            </a:r>
            <a:r>
              <a:rPr lang="el-GR" sz="2000" b="0" i="0" u="none" strike="noStrike" kern="1200" dirty="0">
                <a:ln>
                  <a:noFill/>
                </a:ln>
                <a:latin typeface="Times New Roman" pitchFamily="18"/>
                <a:ea typeface="Microsoft YaHei" pitchFamily="2"/>
                <a:cs typeface="Mangal" pitchFamily="2"/>
              </a:rPr>
              <a:t> που εξαναγκάζονται σε εργασία να </a:t>
            </a:r>
            <a:endParaRPr lang="el-GR" sz="2000" b="0" i="0" u="none" strike="noStrike" kern="1200" dirty="0" smtClean="0">
              <a:ln>
                <a:noFill/>
              </a:ln>
              <a:latin typeface="Times New Roman" pitchFamily="18"/>
              <a:ea typeface="Microsoft YaHei" pitchFamily="2"/>
              <a:cs typeface="Mangal" pitchFamily="2"/>
            </a:endParaRPr>
          </a:p>
          <a:p>
            <a:pPr marL="0" marR="0" lvl="0" indent="0" algn="l" rtl="0" hangingPunct="0">
              <a:lnSpc>
                <a:spcPct val="100000"/>
              </a:lnSpc>
              <a:spcBef>
                <a:spcPts val="1191"/>
              </a:spcBef>
              <a:spcAft>
                <a:spcPts val="992"/>
              </a:spcAft>
              <a:buSzPct val="45000"/>
              <a:buNone/>
              <a:tabLst/>
            </a:pPr>
            <a:r>
              <a:rPr lang="el-GR" sz="2000" b="0" i="0" u="none" strike="noStrike" kern="1200" dirty="0" smtClean="0">
                <a:ln>
                  <a:noFill/>
                </a:ln>
                <a:latin typeface="Times New Roman" pitchFamily="18"/>
                <a:ea typeface="Microsoft YaHei" pitchFamily="2"/>
                <a:cs typeface="Mangal" pitchFamily="2"/>
              </a:rPr>
              <a:t>επιστρέψουν </a:t>
            </a:r>
            <a:r>
              <a:rPr lang="el-GR" sz="2000" b="0" i="0" u="none" strike="noStrike" kern="1200" dirty="0">
                <a:ln>
                  <a:noFill/>
                </a:ln>
                <a:latin typeface="Times New Roman" pitchFamily="18"/>
                <a:ea typeface="Microsoft YaHei" pitchFamily="2"/>
                <a:cs typeface="Mangal" pitchFamily="2"/>
              </a:rPr>
              <a:t>στο σχολείο και να συνεχίσουν την εκπαίδευσή τους.</a:t>
            </a:r>
          </a:p>
          <a:p>
            <a:pPr marL="0" marR="0" lvl="0" indent="0" algn="l" rtl="0" hangingPunct="0">
              <a:lnSpc>
                <a:spcPct val="100000"/>
              </a:lnSpc>
              <a:spcBef>
                <a:spcPts val="1191"/>
              </a:spcBef>
              <a:spcAft>
                <a:spcPts val="992"/>
              </a:spcAft>
              <a:buSzPct val="45000"/>
              <a:buFont typeface="StarSymbol"/>
              <a:buChar char="●"/>
              <a:tabLst/>
            </a:pPr>
            <a:r>
              <a:rPr lang="el-GR" sz="2000" b="1" i="0" u="none" strike="noStrike" kern="1200" dirty="0">
                <a:ln>
                  <a:noFill/>
                </a:ln>
                <a:latin typeface="Times New Roman" pitchFamily="18"/>
                <a:ea typeface="Microsoft YaHei" pitchFamily="2"/>
                <a:cs typeface="Mangal" pitchFamily="2"/>
              </a:rPr>
              <a:t>Σωστή νομοθεσία</a:t>
            </a:r>
            <a:r>
              <a:rPr lang="el-GR" sz="2000" b="0" i="0" u="none" strike="noStrike" kern="1200" dirty="0">
                <a:ln>
                  <a:noFill/>
                </a:ln>
                <a:latin typeface="Times New Roman" pitchFamily="18"/>
                <a:ea typeface="Microsoft YaHei" pitchFamily="2"/>
                <a:cs typeface="Mangal" pitchFamily="2"/>
              </a:rPr>
              <a:t> και </a:t>
            </a:r>
            <a:r>
              <a:rPr lang="el-GR" sz="2000" b="1" i="0" u="none" strike="noStrike" kern="1200" dirty="0">
                <a:ln>
                  <a:noFill/>
                </a:ln>
                <a:latin typeface="Times New Roman" pitchFamily="18"/>
                <a:ea typeface="Microsoft YaHei" pitchFamily="2"/>
                <a:cs typeface="Mangal" pitchFamily="2"/>
              </a:rPr>
              <a:t>άσκηση ελέγχου </a:t>
            </a:r>
            <a:r>
              <a:rPr lang="el-GR" sz="2000" b="0" i="0" u="none" strike="noStrike" kern="1200" dirty="0">
                <a:ln>
                  <a:noFill/>
                </a:ln>
                <a:latin typeface="Times New Roman" pitchFamily="18"/>
                <a:ea typeface="Microsoft YaHei" pitchFamily="2"/>
                <a:cs typeface="Mangal" pitchFamily="2"/>
              </a:rPr>
              <a:t>από την πολιτεία.</a:t>
            </a:r>
          </a:p>
          <a:p>
            <a:pPr marL="0" marR="0" lvl="0" indent="0" algn="l" rtl="0" hangingPunct="0">
              <a:lnSpc>
                <a:spcPct val="100000"/>
              </a:lnSpc>
              <a:spcBef>
                <a:spcPts val="1191"/>
              </a:spcBef>
              <a:spcAft>
                <a:spcPts val="992"/>
              </a:spcAft>
              <a:buSzPct val="45000"/>
              <a:buFont typeface="StarSymbol"/>
              <a:buChar char="●"/>
              <a:tabLst/>
            </a:pPr>
            <a:r>
              <a:rPr lang="el-GR" sz="2000" b="1" i="0" u="none" strike="noStrike" kern="1200" dirty="0">
                <a:ln>
                  <a:noFill/>
                </a:ln>
                <a:latin typeface="Times New Roman" pitchFamily="18"/>
                <a:ea typeface="Microsoft YaHei" pitchFamily="2"/>
                <a:cs typeface="Mangal" pitchFamily="2"/>
              </a:rPr>
              <a:t>Επιβολή σημαντικών ποινών</a:t>
            </a:r>
            <a:r>
              <a:rPr lang="el-GR" sz="2000" b="0" i="0" u="none" strike="noStrike" kern="1200" dirty="0">
                <a:ln>
                  <a:noFill/>
                </a:ln>
                <a:latin typeface="Times New Roman" pitchFamily="18"/>
                <a:ea typeface="Microsoft YaHei" pitchFamily="2"/>
                <a:cs typeface="Mangal" pitchFamily="2"/>
              </a:rPr>
              <a:t> σε όσους γονείς εκμεταλλεύονται τα παιδιά τους </a:t>
            </a:r>
            <a:endParaRPr lang="el-GR" sz="2000" b="0" i="0" u="none" strike="noStrike" kern="1200" dirty="0" smtClean="0">
              <a:ln>
                <a:noFill/>
              </a:ln>
              <a:latin typeface="Times New Roman" pitchFamily="18"/>
              <a:ea typeface="Microsoft YaHei" pitchFamily="2"/>
              <a:cs typeface="Mangal" pitchFamily="2"/>
            </a:endParaRPr>
          </a:p>
          <a:p>
            <a:pPr marL="0" marR="0" lvl="0" indent="0" algn="l" rtl="0" hangingPunct="0">
              <a:lnSpc>
                <a:spcPct val="100000"/>
              </a:lnSpc>
              <a:spcBef>
                <a:spcPts val="1191"/>
              </a:spcBef>
              <a:spcAft>
                <a:spcPts val="992"/>
              </a:spcAft>
              <a:buSzPct val="45000"/>
              <a:buNone/>
              <a:tabLst/>
            </a:pPr>
            <a:r>
              <a:rPr lang="el-GR" sz="2000" b="0" i="0" u="none" strike="noStrike" kern="1200" dirty="0" smtClean="0">
                <a:ln>
                  <a:noFill/>
                </a:ln>
                <a:latin typeface="Times New Roman" pitchFamily="18"/>
                <a:ea typeface="Microsoft YaHei" pitchFamily="2"/>
                <a:cs typeface="Mangal" pitchFamily="2"/>
              </a:rPr>
              <a:t>σε </a:t>
            </a:r>
            <a:r>
              <a:rPr lang="el-GR" sz="2000" b="0" i="0" u="none" strike="noStrike" kern="1200" dirty="0">
                <a:ln>
                  <a:noFill/>
                </a:ln>
                <a:latin typeface="Times New Roman" pitchFamily="18"/>
                <a:ea typeface="Microsoft YaHei" pitchFamily="2"/>
                <a:cs typeface="Mangal" pitchFamily="2"/>
              </a:rPr>
              <a:t>δραστηριότητες παράνομες.</a:t>
            </a:r>
          </a:p>
          <a:p>
            <a:pPr marL="0" marR="0" lvl="0" indent="0" algn="l" rtl="0" hangingPunct="0">
              <a:lnSpc>
                <a:spcPct val="100000"/>
              </a:lnSpc>
              <a:spcBef>
                <a:spcPts val="1191"/>
              </a:spcBef>
              <a:spcAft>
                <a:spcPts val="992"/>
              </a:spcAft>
              <a:buNone/>
              <a:tabLst/>
            </a:pPr>
            <a:endParaRPr lang="el-GR" sz="2600" b="0" i="0" u="none" strike="noStrike" kern="1200" dirty="0">
              <a:ln>
                <a:noFill/>
              </a:ln>
              <a:latin typeface="Arial" pitchFamily="18"/>
              <a:ea typeface="Microsoft YaHei" pitchFamily="2"/>
              <a:cs typeface="Mangal" pitchFamily="2"/>
            </a:endParaRPr>
          </a:p>
        </p:txBody>
      </p:sp>
      <p:sp>
        <p:nvSpPr>
          <p:cNvPr id="3" name="2 - Τίτλος"/>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spcBef>
                <a:spcPts val="1191"/>
              </a:spcBef>
              <a:spcAft>
                <a:spcPts val="992"/>
              </a:spcAft>
              <a:buNone/>
            </a:pPr>
            <a:r>
              <a:rPr lang="el-GR" sz="4000" i="1" u="sng">
                <a:solidFill>
                  <a:srgbClr val="0000CC"/>
                </a:solidFill>
              </a:rPr>
              <a:t>ΤΡΟΠΟΙ ΑΝΤΙΜΕΤΩΠΙΣΗΣ ΤΟΥ ΠΡΟΒΛΗΜΑΤΟΣ:</a:t>
            </a:r>
          </a:p>
        </p:txBody>
      </p:sp>
    </p:spTree>
  </p:cSld>
  <p:clrMapOvr>
    <a:masterClrMapping/>
  </p:clrMapOvr>
  <p:transition spd="med">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2" name="1 - Τίτλος"/>
          <p:cNvSpPr txBox="1">
            <a:spLocks noGrp="1"/>
          </p:cNvSpPr>
          <p:nvPr>
            <p:ph type="title" idx="4294967295"/>
          </p:nvPr>
        </p:nvSpPr>
        <p:spPr>
          <a:xfrm>
            <a:off x="503999" y="301320"/>
            <a:ext cx="8712777" cy="52618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l-GR" sz="4000" i="1" u="sng" dirty="0">
                <a:solidFill>
                  <a:srgbClr val="0000CC"/>
                </a:solidFill>
              </a:rPr>
              <a:t>Απάντηση του Χριστιανισμού</a:t>
            </a:r>
          </a:p>
        </p:txBody>
      </p:sp>
      <p:sp>
        <p:nvSpPr>
          <p:cNvPr id="3" name="2 - TextBox"/>
          <p:cNvSpPr txBox="1"/>
          <p:nvPr/>
        </p:nvSpPr>
        <p:spPr>
          <a:xfrm>
            <a:off x="0" y="2123653"/>
            <a:ext cx="9576000" cy="2897234"/>
          </a:xfrm>
          <a:prstGeom prst="rect">
            <a:avLst/>
          </a:prstGeom>
          <a:noFill/>
          <a:ln>
            <a:noFill/>
          </a:ln>
        </p:spPr>
        <p:txBody>
          <a:bodyPr vert="horz" wrap="none" lIns="90000" tIns="45000" rIns="90000" bIns="4500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el-GR" sz="2000" b="0" i="0" u="none" strike="noStrike" kern="1200" dirty="0">
                <a:ln>
                  <a:noFill/>
                </a:ln>
                <a:latin typeface="Times New Roman" pitchFamily="18"/>
                <a:ea typeface="Microsoft YaHei" pitchFamily="2"/>
                <a:cs typeface="Mangal" pitchFamily="2"/>
              </a:rPr>
              <a:t>Έφεραν στον Ιησού παιδιά, για να τα ευλογήσει· </a:t>
            </a:r>
            <a:endParaRPr lang="el-GR" sz="2000" b="0" i="0" u="none" strike="noStrike" kern="1200" dirty="0" smtClean="0">
              <a:ln>
                <a:noFill/>
              </a:ln>
              <a:latin typeface="Times New Roman" pitchFamily="18"/>
              <a:ea typeface="Microsoft YaHei" pitchFamily="2"/>
              <a:cs typeface="Mangal" pitchFamily="2"/>
            </a:endParaRPr>
          </a:p>
          <a:p>
            <a:pPr marL="0" marR="0" lvl="0" indent="0" rtl="0" hangingPunct="0">
              <a:lnSpc>
                <a:spcPct val="100000"/>
              </a:lnSpc>
              <a:spcBef>
                <a:spcPts val="0"/>
              </a:spcBef>
              <a:spcAft>
                <a:spcPts val="0"/>
              </a:spcAft>
              <a:buNone/>
              <a:tabLst/>
            </a:pPr>
            <a:r>
              <a:rPr lang="el-GR" sz="2000" b="0" i="0" u="none" strike="noStrike" kern="1200" dirty="0" smtClean="0">
                <a:ln>
                  <a:noFill/>
                </a:ln>
                <a:latin typeface="Times New Roman" pitchFamily="18"/>
                <a:ea typeface="Microsoft YaHei" pitchFamily="2"/>
                <a:cs typeface="Mangal" pitchFamily="2"/>
              </a:rPr>
              <a:t>οι </a:t>
            </a:r>
            <a:r>
              <a:rPr lang="el-GR" sz="2000" b="0" i="0" u="none" strike="noStrike" kern="1200" dirty="0">
                <a:ln>
                  <a:noFill/>
                </a:ln>
                <a:latin typeface="Times New Roman" pitchFamily="18"/>
                <a:ea typeface="Microsoft YaHei" pitchFamily="2"/>
                <a:cs typeface="Mangal" pitchFamily="2"/>
              </a:rPr>
              <a:t>μαθητές όμως μάλωσαν αυτούς που τα έφεραν. </a:t>
            </a:r>
            <a:endParaRPr lang="el-GR" sz="2000" b="0" i="0" u="none" strike="noStrike" kern="1200" dirty="0" smtClean="0">
              <a:ln>
                <a:noFill/>
              </a:ln>
              <a:latin typeface="Times New Roman" pitchFamily="18"/>
              <a:ea typeface="Microsoft YaHei" pitchFamily="2"/>
              <a:cs typeface="Mangal" pitchFamily="2"/>
            </a:endParaRPr>
          </a:p>
          <a:p>
            <a:pPr marL="0" marR="0" lvl="0" indent="0" rtl="0" hangingPunct="0">
              <a:lnSpc>
                <a:spcPct val="100000"/>
              </a:lnSpc>
              <a:spcBef>
                <a:spcPts val="0"/>
              </a:spcBef>
              <a:spcAft>
                <a:spcPts val="0"/>
              </a:spcAft>
              <a:buNone/>
              <a:tabLst/>
            </a:pPr>
            <a:r>
              <a:rPr lang="el-GR" sz="2000" b="0" i="0" u="none" strike="noStrike" kern="1200" dirty="0" smtClean="0">
                <a:ln>
                  <a:noFill/>
                </a:ln>
                <a:latin typeface="Times New Roman" pitchFamily="18"/>
                <a:ea typeface="Microsoft YaHei" pitchFamily="2"/>
                <a:cs typeface="Mangal" pitchFamily="2"/>
              </a:rPr>
              <a:t>Όταν </a:t>
            </a:r>
            <a:r>
              <a:rPr lang="el-GR" sz="2000" b="0" i="0" u="none" strike="noStrike" kern="1200" dirty="0">
                <a:ln>
                  <a:noFill/>
                </a:ln>
                <a:latin typeface="Times New Roman" pitchFamily="18"/>
                <a:ea typeface="Microsoft YaHei" pitchFamily="2"/>
                <a:cs typeface="Mangal" pitchFamily="2"/>
              </a:rPr>
              <a:t>το είδε ο Ιησούς αγανάκτησε και τους είπε: </a:t>
            </a:r>
            <a:endParaRPr lang="el-GR" sz="2000" b="0" i="0" u="none" strike="noStrike" kern="1200" dirty="0" smtClean="0">
              <a:ln>
                <a:noFill/>
              </a:ln>
              <a:latin typeface="Times New Roman" pitchFamily="18"/>
              <a:ea typeface="Microsoft YaHei" pitchFamily="2"/>
              <a:cs typeface="Mangal" pitchFamily="2"/>
            </a:endParaRPr>
          </a:p>
          <a:p>
            <a:pPr marL="0" marR="0" lvl="0" indent="0" rtl="0" hangingPunct="0">
              <a:lnSpc>
                <a:spcPct val="100000"/>
              </a:lnSpc>
              <a:spcBef>
                <a:spcPts val="0"/>
              </a:spcBef>
              <a:spcAft>
                <a:spcPts val="0"/>
              </a:spcAft>
              <a:buNone/>
              <a:tabLst/>
            </a:pPr>
            <a:r>
              <a:rPr lang="el-GR" sz="2000" b="0" i="0" u="none" strike="noStrike" kern="1200" dirty="0" smtClean="0">
                <a:ln>
                  <a:noFill/>
                </a:ln>
                <a:latin typeface="Times New Roman" pitchFamily="18"/>
                <a:ea typeface="Microsoft YaHei" pitchFamily="2"/>
                <a:cs typeface="Mangal" pitchFamily="2"/>
              </a:rPr>
              <a:t>"</a:t>
            </a:r>
            <a:r>
              <a:rPr lang="el-GR" sz="2000" b="0" i="0" u="none" strike="noStrike" kern="1200" dirty="0">
                <a:ln>
                  <a:noFill/>
                </a:ln>
                <a:latin typeface="Times New Roman" pitchFamily="18"/>
                <a:ea typeface="Microsoft YaHei" pitchFamily="2"/>
                <a:cs typeface="Mangal" pitchFamily="2"/>
              </a:rPr>
              <a:t>Αφήστε τα παιδιά να έρχονται σ' εμένα. Μη τα εμποδίζετε. </a:t>
            </a:r>
            <a:endParaRPr lang="el-GR" sz="2000" b="0" i="0" u="none" strike="noStrike" kern="1200" dirty="0" smtClean="0">
              <a:ln>
                <a:noFill/>
              </a:ln>
              <a:latin typeface="Times New Roman" pitchFamily="18"/>
              <a:ea typeface="Microsoft YaHei" pitchFamily="2"/>
              <a:cs typeface="Mangal" pitchFamily="2"/>
            </a:endParaRPr>
          </a:p>
          <a:p>
            <a:pPr marL="0" marR="0" lvl="0" indent="0" rtl="0" hangingPunct="0">
              <a:lnSpc>
                <a:spcPct val="100000"/>
              </a:lnSpc>
              <a:spcBef>
                <a:spcPts val="0"/>
              </a:spcBef>
              <a:spcAft>
                <a:spcPts val="0"/>
              </a:spcAft>
              <a:buNone/>
              <a:tabLst/>
            </a:pPr>
            <a:r>
              <a:rPr lang="el-GR" sz="2000" b="1" i="0" u="none" strike="noStrike" kern="1200" dirty="0" smtClean="0">
                <a:ln>
                  <a:noFill/>
                </a:ln>
                <a:latin typeface="Times New Roman" pitchFamily="18"/>
                <a:ea typeface="Microsoft YaHei" pitchFamily="2"/>
                <a:cs typeface="Mangal" pitchFamily="2"/>
              </a:rPr>
              <a:t>Γιατί </a:t>
            </a:r>
            <a:r>
              <a:rPr lang="el-GR" sz="2000" b="1" i="0" u="none" strike="noStrike" kern="1200" dirty="0">
                <a:ln>
                  <a:noFill/>
                </a:ln>
                <a:latin typeface="Times New Roman" pitchFamily="18"/>
                <a:ea typeface="Microsoft YaHei" pitchFamily="2"/>
                <a:cs typeface="Mangal" pitchFamily="2"/>
              </a:rPr>
              <a:t>η Βασιλεία του Θεού ανήκει σε ανθρώπους που είναι </a:t>
            </a:r>
            <a:endParaRPr lang="el-GR" sz="2000" b="1" i="0" u="none" strike="noStrike" kern="1200" dirty="0" smtClean="0">
              <a:ln>
                <a:noFill/>
              </a:ln>
              <a:latin typeface="Times New Roman" pitchFamily="18"/>
              <a:ea typeface="Microsoft YaHei" pitchFamily="2"/>
              <a:cs typeface="Mangal" pitchFamily="2"/>
            </a:endParaRPr>
          </a:p>
          <a:p>
            <a:pPr marL="0" marR="0" lvl="0" indent="0" rtl="0" hangingPunct="0">
              <a:lnSpc>
                <a:spcPct val="100000"/>
              </a:lnSpc>
              <a:spcBef>
                <a:spcPts val="0"/>
              </a:spcBef>
              <a:spcAft>
                <a:spcPts val="0"/>
              </a:spcAft>
              <a:buNone/>
              <a:tabLst/>
            </a:pPr>
            <a:r>
              <a:rPr lang="el-GR" sz="2000" b="1" i="0" u="none" strike="noStrike" kern="1200" dirty="0" smtClean="0">
                <a:ln>
                  <a:noFill/>
                </a:ln>
                <a:latin typeface="Times New Roman" pitchFamily="18"/>
                <a:ea typeface="Microsoft YaHei" pitchFamily="2"/>
                <a:cs typeface="Mangal" pitchFamily="2"/>
              </a:rPr>
              <a:t>σαν </a:t>
            </a:r>
            <a:r>
              <a:rPr lang="el-GR" sz="2000" b="1" i="0" u="none" strike="noStrike" kern="1200" dirty="0">
                <a:ln>
                  <a:noFill/>
                </a:ln>
                <a:latin typeface="Times New Roman" pitchFamily="18"/>
                <a:ea typeface="Microsoft YaHei" pitchFamily="2"/>
                <a:cs typeface="Mangal" pitchFamily="2"/>
              </a:rPr>
              <a:t>κι αυτά.</a:t>
            </a:r>
          </a:p>
          <a:p>
            <a:pPr marL="0" marR="0" lvl="0" indent="0" rtl="0" hangingPunct="0">
              <a:lnSpc>
                <a:spcPct val="100000"/>
              </a:lnSpc>
              <a:spcBef>
                <a:spcPts val="0"/>
              </a:spcBef>
              <a:spcAft>
                <a:spcPts val="0"/>
              </a:spcAft>
              <a:buNone/>
              <a:tabLst/>
            </a:pPr>
            <a:r>
              <a:rPr lang="el-GR" sz="2000" b="0" i="0" u="none" strike="noStrike" kern="1200" dirty="0">
                <a:ln>
                  <a:noFill/>
                </a:ln>
                <a:latin typeface="Times New Roman" pitchFamily="18"/>
                <a:ea typeface="Microsoft YaHei" pitchFamily="2"/>
                <a:cs typeface="Mangal" pitchFamily="2"/>
              </a:rPr>
              <a:t> </a:t>
            </a:r>
            <a:r>
              <a:rPr lang="el-GR" sz="2000" b="1" i="0" u="none" strike="noStrike" kern="1200" dirty="0">
                <a:ln>
                  <a:noFill/>
                </a:ln>
                <a:latin typeface="Times New Roman" pitchFamily="18"/>
                <a:ea typeface="Microsoft YaHei" pitchFamily="2"/>
                <a:cs typeface="Mangal" pitchFamily="2"/>
              </a:rPr>
              <a:t>Σας διαβεβαιώνω πως όποιος δεν δεχτεί τη Βασιλεία του </a:t>
            </a:r>
            <a:endParaRPr lang="el-GR" sz="2000" b="1" i="0" u="none" strike="noStrike" kern="1200" dirty="0" smtClean="0">
              <a:ln>
                <a:noFill/>
              </a:ln>
              <a:latin typeface="Times New Roman" pitchFamily="18"/>
              <a:ea typeface="Microsoft YaHei" pitchFamily="2"/>
              <a:cs typeface="Mangal" pitchFamily="2"/>
            </a:endParaRPr>
          </a:p>
          <a:p>
            <a:pPr marL="0" marR="0" lvl="0" indent="0" rtl="0" hangingPunct="0">
              <a:lnSpc>
                <a:spcPct val="100000"/>
              </a:lnSpc>
              <a:spcBef>
                <a:spcPts val="0"/>
              </a:spcBef>
              <a:spcAft>
                <a:spcPts val="0"/>
              </a:spcAft>
              <a:buNone/>
              <a:tabLst/>
            </a:pPr>
            <a:r>
              <a:rPr lang="el-GR" sz="2000" b="1" i="0" u="none" strike="noStrike" kern="1200" dirty="0" smtClean="0">
                <a:ln>
                  <a:noFill/>
                </a:ln>
                <a:latin typeface="Times New Roman" pitchFamily="18"/>
                <a:ea typeface="Microsoft YaHei" pitchFamily="2"/>
                <a:cs typeface="Mangal" pitchFamily="2"/>
              </a:rPr>
              <a:t>Θεού </a:t>
            </a:r>
            <a:r>
              <a:rPr lang="el-GR" sz="2000" b="1" i="0" u="none" strike="noStrike" kern="1200" dirty="0">
                <a:ln>
                  <a:noFill/>
                </a:ln>
                <a:latin typeface="Times New Roman" pitchFamily="18"/>
                <a:ea typeface="Microsoft YaHei" pitchFamily="2"/>
                <a:cs typeface="Mangal" pitchFamily="2"/>
              </a:rPr>
              <a:t>σαν παιδί δεν θα μπει σε </a:t>
            </a:r>
            <a:r>
              <a:rPr lang="el-GR" sz="2000" b="1" i="0" u="none" strike="noStrike" kern="1200" dirty="0" err="1">
                <a:ln>
                  <a:noFill/>
                </a:ln>
                <a:latin typeface="Times New Roman" pitchFamily="18"/>
                <a:ea typeface="Microsoft YaHei" pitchFamily="2"/>
                <a:cs typeface="Mangal" pitchFamily="2"/>
              </a:rPr>
              <a:t>αυτήν"</a:t>
            </a:r>
            <a:r>
              <a:rPr lang="el-GR" sz="2000" b="0" i="0" u="none" strike="noStrike" kern="1200" dirty="0" err="1">
                <a:ln>
                  <a:noFill/>
                </a:ln>
                <a:latin typeface="Times New Roman" pitchFamily="18"/>
                <a:ea typeface="Microsoft YaHei" pitchFamily="2"/>
                <a:cs typeface="Mangal" pitchFamily="2"/>
              </a:rPr>
              <a:t>.Τότε</a:t>
            </a:r>
            <a:r>
              <a:rPr lang="el-GR" sz="2000" b="0" i="0" u="none" strike="noStrike" kern="1200" dirty="0">
                <a:ln>
                  <a:noFill/>
                </a:ln>
                <a:latin typeface="Times New Roman" pitchFamily="18"/>
                <a:ea typeface="Microsoft YaHei" pitchFamily="2"/>
                <a:cs typeface="Mangal" pitchFamily="2"/>
              </a:rPr>
              <a:t> πήρε τα παιδιά στην </a:t>
            </a:r>
            <a:endParaRPr lang="el-GR" sz="2000" b="0" i="0" u="none" strike="noStrike" kern="1200" dirty="0" smtClean="0">
              <a:ln>
                <a:noFill/>
              </a:ln>
              <a:latin typeface="Times New Roman" pitchFamily="18"/>
              <a:ea typeface="Microsoft YaHei" pitchFamily="2"/>
              <a:cs typeface="Mangal" pitchFamily="2"/>
            </a:endParaRPr>
          </a:p>
          <a:p>
            <a:pPr marL="0" marR="0" lvl="0" indent="0" rtl="0" hangingPunct="0">
              <a:lnSpc>
                <a:spcPct val="100000"/>
              </a:lnSpc>
              <a:spcBef>
                <a:spcPts val="0"/>
              </a:spcBef>
              <a:spcAft>
                <a:spcPts val="0"/>
              </a:spcAft>
              <a:buNone/>
              <a:tabLst/>
            </a:pPr>
            <a:r>
              <a:rPr lang="el-GR" sz="2000" b="0" i="0" u="none" strike="noStrike" kern="1200" dirty="0" smtClean="0">
                <a:ln>
                  <a:noFill/>
                </a:ln>
                <a:latin typeface="Times New Roman" pitchFamily="18"/>
                <a:ea typeface="Microsoft YaHei" pitchFamily="2"/>
                <a:cs typeface="Mangal" pitchFamily="2"/>
              </a:rPr>
              <a:t>αγκαλιά </a:t>
            </a:r>
            <a:r>
              <a:rPr lang="el-GR" sz="2000" b="0" i="0" u="none" strike="noStrike" kern="1200" dirty="0">
                <a:ln>
                  <a:noFill/>
                </a:ln>
                <a:latin typeface="Times New Roman" pitchFamily="18"/>
                <a:ea typeface="Microsoft YaHei" pitchFamily="2"/>
                <a:cs typeface="Mangal" pitchFamily="2"/>
              </a:rPr>
              <a:t>του και τα γέμιζε με ευλογίες βάζοντας τα χέρια του πάνω τους</a:t>
            </a:r>
            <a:r>
              <a:rPr lang="el-GR" sz="2600" b="0" i="0" u="none" strike="noStrike" kern="1200" dirty="0">
                <a:ln>
                  <a:noFill/>
                </a:ln>
                <a:latin typeface="Times New Roman" pitchFamily="18"/>
                <a:ea typeface="Microsoft YaHei" pitchFamily="2"/>
                <a:cs typeface="Mangal" pitchFamily="2"/>
              </a:rPr>
              <a:t>.</a:t>
            </a:r>
          </a:p>
        </p:txBody>
      </p:sp>
      <p:sp>
        <p:nvSpPr>
          <p:cNvPr id="4" name="3 - Υπότιτλος"/>
          <p:cNvSpPr txBox="1">
            <a:spLocks noGrp="1"/>
          </p:cNvSpPr>
          <p:nvPr>
            <p:ph type="subTitle" idx="4294967295"/>
          </p:nvPr>
        </p:nvSpPr>
        <p:spPr>
          <a:xfrm>
            <a:off x="6408464" y="1259557"/>
            <a:ext cx="2592352" cy="2160240"/>
          </a:xfrm>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ctr">
              <a:buNone/>
            </a:pPr>
            <a:r>
              <a:rPr lang="el-GR" sz="2800" u="sng" dirty="0" smtClean="0">
                <a:solidFill>
                  <a:srgbClr val="0000CC"/>
                </a:solidFill>
              </a:rPr>
              <a:t>1. Η ευλογία των παιδιών από τον Ιησού Χριστό : </a:t>
            </a:r>
            <a:r>
              <a:rPr lang="el-GR" sz="2800" u="sng" dirty="0" err="1" smtClean="0">
                <a:solidFill>
                  <a:srgbClr val="0000CC"/>
                </a:solidFill>
              </a:rPr>
              <a:t>Μάρκ</a:t>
            </a:r>
            <a:r>
              <a:rPr lang="el-GR" sz="2800" u="sng" dirty="0" smtClean="0">
                <a:solidFill>
                  <a:srgbClr val="0000CC"/>
                </a:solidFill>
              </a:rPr>
              <a:t>. 10,13.</a:t>
            </a:r>
            <a:endParaRPr lang="el-GR" sz="2800" u="sng" dirty="0">
              <a:solidFill>
                <a:srgbClr val="0000CC"/>
              </a:solidFill>
            </a:endParaRPr>
          </a:p>
        </p:txBody>
      </p:sp>
      <p:pic>
        <p:nvPicPr>
          <p:cNvPr id="5" name="4 - Εικόνα"/>
          <p:cNvPicPr>
            <a:picLocks noChangeAspect="1"/>
          </p:cNvPicPr>
          <p:nvPr/>
        </p:nvPicPr>
        <p:blipFill>
          <a:blip r:embed="rId3" cstate="print">
            <a:alphaModFix/>
            <a:lum/>
          </a:blip>
          <a:srcRect/>
          <a:stretch>
            <a:fillRect/>
          </a:stretch>
        </p:blipFill>
        <p:spPr>
          <a:xfrm>
            <a:off x="5400000" y="5328000"/>
            <a:ext cx="4200480" cy="2088000"/>
          </a:xfrm>
          <a:prstGeom prst="rect">
            <a:avLst/>
          </a:prstGeom>
          <a:noFill/>
          <a:ln>
            <a:noFill/>
          </a:ln>
        </p:spPr>
      </p:pic>
      <p:pic>
        <p:nvPicPr>
          <p:cNvPr id="6" name="5 - Εικόνα"/>
          <p:cNvPicPr>
            <a:picLocks noChangeAspect="1"/>
          </p:cNvPicPr>
          <p:nvPr/>
        </p:nvPicPr>
        <p:blipFill>
          <a:blip r:embed="rId4" cstate="print">
            <a:alphaModFix/>
            <a:lum/>
          </a:blip>
          <a:srcRect/>
          <a:stretch>
            <a:fillRect/>
          </a:stretch>
        </p:blipFill>
        <p:spPr>
          <a:xfrm>
            <a:off x="288000" y="4968000"/>
            <a:ext cx="4176000" cy="2520000"/>
          </a:xfrm>
          <a:prstGeom prst="rect">
            <a:avLst/>
          </a:prstGeom>
          <a:noFill/>
          <a:ln>
            <a:noFill/>
          </a:ln>
        </p:spPr>
      </p:pic>
    </p:spTree>
  </p:cSld>
  <p:clrMapOvr>
    <a:masterClrMapping/>
  </p:clrMapOvr>
  <p:transition spd="med">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2" name="1 - Τίτλος"/>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l-GR"/>
              <a:t>Επιστολή του αποστόλου Παύλου Προς Κορινθίους 13, 1 – 8 :</a:t>
            </a:r>
          </a:p>
        </p:txBody>
      </p:sp>
      <p:sp>
        <p:nvSpPr>
          <p:cNvPr id="3" name="2 - Θέση κειμένου"/>
          <p:cNvSpPr txBox="1">
            <a:spLocks noGrp="1"/>
          </p:cNvSpPr>
          <p:nvPr>
            <p:ph type="body" idx="4294967295"/>
          </p:nvPr>
        </p:nvSpPr>
        <p:spPr/>
        <p:txBody>
          <a:bodyPr/>
          <a:lstStyle>
            <a:defPPr marL="432000" marR="0" lvl="0" indent="-324000">
              <a:spcBef>
                <a:spcPts val="0"/>
              </a:spcBef>
              <a:spcAft>
                <a:spcPts val="1414"/>
              </a:spcAft>
              <a:buSzPct val="45000"/>
              <a:buFont typeface="StarSymbol"/>
              <a:buNone/>
              <a:defRPr lang="el-GR"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el-GR"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el-GR"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el-GR"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el-GR"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el-GR"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el-GR"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el-GR"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el-GR"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el-GR" sz="2000" b="0" i="0" u="none" strike="noStrike" kern="1200">
                <a:ln>
                  <a:noFill/>
                </a:ln>
                <a:latin typeface="Arial" pitchFamily="18"/>
                <a:ea typeface="Microsoft YaHei" pitchFamily="2"/>
                <a:cs typeface="Mangal" pitchFamily="2"/>
              </a:defRPr>
            </a:lvl9pPr>
          </a:lstStyle>
          <a:p>
            <a:pPr lvl="0"/>
            <a:r>
              <a:rPr lang="el-GR"/>
              <a:t>Εάν μιλώ τις γλώσσες των ανθρώπων και των αγγέλων, αλλά δεν έχω αγάπη, έγινα χαλκός που δίνει ήχους ή κύμβαλο που βγάζει κρότους.  Και εάν έχω το χάρισμα της προφητείας και γνωρίζω όλα τα μυστήρια και όλη τη γνώση, και εάν έχω όλη την πίστη, ώστε να μετακινώ βουνά, αλλά δεν έχω αγάπη, είμαι ένα τίποτα. Και εάν μοιράσω σε ελεημοσύνες όλη την περιουσία μου, και εάν παραδώσω το σώμα μου για να καεί, αλλά δεν έχω αγάπη, καμία ωφέλεια δεν έχω.......</a:t>
            </a:r>
          </a:p>
        </p:txBody>
      </p:sp>
    </p:spTree>
  </p:cSld>
  <p:clrMapOvr>
    <a:masterClrMapping/>
  </p:clrMapOvr>
  <p:transition spd="med">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2" name="1 - Τίτλος"/>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l-GR"/>
              <a:t>.......</a:t>
            </a:r>
          </a:p>
        </p:txBody>
      </p:sp>
      <p:sp>
        <p:nvSpPr>
          <p:cNvPr id="3" name="2 - Θέση κειμένου"/>
          <p:cNvSpPr txBox="1">
            <a:spLocks noGrp="1"/>
          </p:cNvSpPr>
          <p:nvPr>
            <p:ph type="body" idx="4294967295"/>
          </p:nvPr>
        </p:nvSpPr>
        <p:spPr>
          <a:xfrm>
            <a:off x="432000" y="1224000"/>
            <a:ext cx="6408000" cy="4590000"/>
          </a:xfrm>
        </p:spPr>
        <p:txBody>
          <a:bodyPr/>
          <a:lstStyle>
            <a:defPPr marL="432000" marR="0" lvl="0" indent="-324000">
              <a:spcBef>
                <a:spcPts val="0"/>
              </a:spcBef>
              <a:spcAft>
                <a:spcPts val="1414"/>
              </a:spcAft>
              <a:buSzPct val="45000"/>
              <a:buFont typeface="StarSymbol"/>
              <a:buNone/>
              <a:defRPr lang="el-GR"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el-GR"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el-GR"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el-GR"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el-GR"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el-GR"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el-GR"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el-GR"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el-GR"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el-GR" sz="2000" b="0" i="0" u="none" strike="noStrike" kern="1200">
                <a:ln>
                  <a:noFill/>
                </a:ln>
                <a:latin typeface="Arial" pitchFamily="18"/>
                <a:ea typeface="Microsoft YaHei" pitchFamily="2"/>
                <a:cs typeface="Mangal" pitchFamily="2"/>
              </a:defRPr>
            </a:lvl9pPr>
          </a:lstStyle>
          <a:p>
            <a:pPr lvl="0"/>
            <a:r>
              <a:rPr lang="el-GR" dirty="0"/>
              <a:t>...... </a:t>
            </a:r>
            <a:r>
              <a:rPr lang="el-GR" sz="2800" dirty="0"/>
              <a:t>Η αγάπη είναι μακρόθυμη, είναι γεμάτη από ευμένεια, η αγάπη δεν είναι ζηλότυπη, η αγάπη δεν καυχάται, δεν είναι υπερήφανη, δεν κάνει ασχήμιες, δεν ζητεί το συμφέρον της, δεν ερεθίζεται, δεν λογαριάζει το κακό, δεν χαίρει για το </a:t>
            </a:r>
            <a:r>
              <a:rPr lang="el-GR" sz="2800" dirty="0" err="1"/>
              <a:t>κακό...αλλά</a:t>
            </a:r>
            <a:r>
              <a:rPr lang="el-GR" sz="2800" dirty="0"/>
              <a:t> συγχαίρει στην αλήθεια</a:t>
            </a:r>
            <a:r>
              <a:rPr lang="el-GR" dirty="0"/>
              <a:t>, όλα τα ανέχεται, όλα τα πιστεύει, ελπίζει για το κάθε τι, υπομένει το κάθε τι. Η αγάπη ποτέ δεν θα παύσει να υπάρχει.....</a:t>
            </a:r>
          </a:p>
        </p:txBody>
      </p:sp>
      <p:pic>
        <p:nvPicPr>
          <p:cNvPr id="4" name="3 - Εικόνα"/>
          <p:cNvPicPr>
            <a:picLocks noChangeAspect="1"/>
          </p:cNvPicPr>
          <p:nvPr/>
        </p:nvPicPr>
        <p:blipFill>
          <a:blip r:embed="rId3" cstate="print">
            <a:alphaModFix/>
            <a:lum/>
          </a:blip>
          <a:srcRect/>
          <a:stretch>
            <a:fillRect/>
          </a:stretch>
        </p:blipFill>
        <p:spPr>
          <a:xfrm>
            <a:off x="6840000" y="720000"/>
            <a:ext cx="3096000" cy="4104000"/>
          </a:xfrm>
          <a:prstGeom prst="rect">
            <a:avLst/>
          </a:prstGeom>
          <a:noFill/>
          <a:ln>
            <a:noFill/>
          </a:ln>
        </p:spPr>
      </p:pic>
    </p:spTree>
  </p:cSld>
  <p:clrMapOvr>
    <a:masterClrMapping/>
  </p:clrMapOvr>
  <p:transition spd="med">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name="page24">
    <p:spTree>
      <p:nvGrpSpPr>
        <p:cNvPr id="1" name=""/>
        <p:cNvGrpSpPr/>
        <p:nvPr/>
      </p:nvGrpSpPr>
      <p:grpSpPr>
        <a:xfrm>
          <a:off x="0" y="0"/>
          <a:ext cx="0" cy="0"/>
          <a:chOff x="0" y="0"/>
          <a:chExt cx="0" cy="0"/>
        </a:xfrm>
      </p:grpSpPr>
      <p:sp>
        <p:nvSpPr>
          <p:cNvPr id="2" name="1 - Υπότιτλος"/>
          <p:cNvSpPr txBox="1">
            <a:spLocks noGrp="1"/>
          </p:cNvSpPr>
          <p:nvPr>
            <p:ph type="subTitle" idx="4294967295"/>
          </p:nvPr>
        </p:nvSpPr>
        <p:spPr>
          <a:xfrm>
            <a:off x="216000" y="1007999"/>
            <a:ext cx="9792000" cy="5912279"/>
          </a:xfrm>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l">
              <a:buNone/>
            </a:pPr>
            <a:r>
              <a:rPr lang="el-GR">
                <a:latin typeface="Times New Roman" pitchFamily="18"/>
              </a:rPr>
              <a:t>Η συμπεριφορά του ανθρώπου που έχει μέσα του την </a:t>
            </a:r>
            <a:r>
              <a:rPr lang="el-GR" b="1">
                <a:latin typeface="Times New Roman" pitchFamily="18"/>
              </a:rPr>
              <a:t>αγάπη</a:t>
            </a:r>
            <a:r>
              <a:rPr lang="el-GR">
                <a:latin typeface="Times New Roman" pitchFamily="18"/>
              </a:rPr>
              <a:t> είναι πολύ χαρακτηριστική. </a:t>
            </a:r>
            <a:r>
              <a:rPr lang="el-GR" b="1">
                <a:latin typeface="Times New Roman" pitchFamily="18"/>
              </a:rPr>
              <a:t>Δε ζηλεύει, δεν είναι εγωιστής και δε σκέφτεται για τους άλλους το κακό.</a:t>
            </a:r>
            <a:r>
              <a:rPr lang="el-GR">
                <a:latin typeface="Times New Roman" pitchFamily="18"/>
              </a:rPr>
              <a:t> Ανάμεσα σε όλους τους ανθρώπους παρατηρούμε μεγάλες διαφορές συμπεριφοράς. Αυτό συμβαίνει επειδή </a:t>
            </a:r>
            <a:r>
              <a:rPr lang="el-GR" b="1">
                <a:latin typeface="Times New Roman" pitchFamily="18"/>
              </a:rPr>
              <a:t>δεν υπάρχει μέσα σε όλους αγάπη</a:t>
            </a:r>
            <a:r>
              <a:rPr lang="el-GR">
                <a:latin typeface="Times New Roman" pitchFamily="18"/>
              </a:rPr>
              <a:t>. Κάποιοι είναι καλοί, δε ζηλεύουν και δεν είναι εγωιστές επειδή τους κυριαρχεί η αγάπη. Άλλοι </a:t>
            </a:r>
            <a:r>
              <a:rPr lang="el-GR" b="1">
                <a:latin typeface="Times New Roman" pitchFamily="18"/>
              </a:rPr>
              <a:t>ζηλεύουν το καλό του άλλου και προσπαθούν να τον κάνουν αδύναμο</a:t>
            </a:r>
            <a:r>
              <a:rPr lang="el-GR">
                <a:latin typeface="Times New Roman" pitchFamily="18"/>
              </a:rPr>
              <a:t>, γιατί απλά νοιάζονται για τον εαυτό τους και τους κυριαρχεί ο εγωισμός και η αλαζονία. Έτσι </a:t>
            </a:r>
            <a:r>
              <a:rPr lang="el-GR" b="1">
                <a:latin typeface="Times New Roman" pitchFamily="18"/>
              </a:rPr>
              <a:t>πιστεύουν πως μπορούν να εκμεταλλέυονται τους άλλους.</a:t>
            </a:r>
          </a:p>
        </p:txBody>
      </p:sp>
      <p:sp>
        <p:nvSpPr>
          <p:cNvPr id="3" name="2 - Τίτλος"/>
          <p:cNvSpPr txBox="1">
            <a:spLocks noGrp="1"/>
          </p:cNvSpPr>
          <p:nvPr>
            <p:ph type="title" idx="4294967295"/>
          </p:nvPr>
        </p:nvSpPr>
        <p:spPr>
          <a:xfrm>
            <a:off x="648000" y="0"/>
            <a:ext cx="8640000" cy="11520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l-GR" sz="4000" u="sng">
                <a:solidFill>
                  <a:srgbClr val="0000CC"/>
                </a:solidFill>
                <a:latin typeface="Times New Roman" pitchFamily="18"/>
              </a:rPr>
              <a:t>Συμπέρασμα από τον ύμνο της αγάπης</a:t>
            </a:r>
          </a:p>
        </p:txBody>
      </p:sp>
    </p:spTree>
  </p:cSld>
  <p:clrMapOvr>
    <a:masterClrMapping/>
  </p:clrMapOvr>
  <p:transition spd="med">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name="page25">
    <p:spTree>
      <p:nvGrpSpPr>
        <p:cNvPr id="1" name=""/>
        <p:cNvGrpSpPr/>
        <p:nvPr/>
      </p:nvGrpSpPr>
      <p:grpSpPr>
        <a:xfrm>
          <a:off x="0" y="0"/>
          <a:ext cx="0" cy="0"/>
          <a:chOff x="0" y="0"/>
          <a:chExt cx="0" cy="0"/>
        </a:xfrm>
      </p:grpSpPr>
      <p:sp>
        <p:nvSpPr>
          <p:cNvPr id="2" name="1 - Τίτλος"/>
          <p:cNvSpPr txBox="1">
            <a:spLocks noGrp="1"/>
          </p:cNvSpPr>
          <p:nvPr>
            <p:ph type="title" idx="4294967295"/>
          </p:nvPr>
        </p:nvSpPr>
        <p:spPr>
          <a:xfrm>
            <a:off x="503999" y="-5040"/>
            <a:ext cx="9071640" cy="18752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l-GR"/>
              <a:t>Η απάντηση του Χριστιανισμού λοιπόν είναι....η αγάπη στη ζωή του ανθρώπου....</a:t>
            </a:r>
          </a:p>
        </p:txBody>
      </p:sp>
      <p:sp>
        <p:nvSpPr>
          <p:cNvPr id="3" name="2 - Θέση κειμένου"/>
          <p:cNvSpPr txBox="1">
            <a:spLocks noGrp="1"/>
          </p:cNvSpPr>
          <p:nvPr>
            <p:ph type="body" idx="4294967295"/>
          </p:nvPr>
        </p:nvSpPr>
        <p:spPr>
          <a:xfrm>
            <a:off x="432000" y="1807560"/>
            <a:ext cx="9071640" cy="4384440"/>
          </a:xfrm>
        </p:spPr>
        <p:txBody>
          <a:bodyPr/>
          <a:lstStyle>
            <a:defPPr marL="432000" marR="0" lvl="0" indent="-324000">
              <a:spcBef>
                <a:spcPts val="0"/>
              </a:spcBef>
              <a:spcAft>
                <a:spcPts val="1414"/>
              </a:spcAft>
              <a:buSzPct val="45000"/>
              <a:buFont typeface="StarSymbol"/>
              <a:buNone/>
              <a:defRPr lang="el-GR"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el-GR"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el-GR"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el-GR"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el-GR"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el-GR"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el-GR"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el-GR"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el-GR"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el-GR" sz="2000" b="0" i="0" u="none" strike="noStrike" kern="1200">
                <a:ln>
                  <a:noFill/>
                </a:ln>
                <a:latin typeface="Arial" pitchFamily="18"/>
                <a:ea typeface="Microsoft YaHei" pitchFamily="2"/>
                <a:cs typeface="Mangal" pitchFamily="2"/>
              </a:defRPr>
            </a:lvl9pPr>
          </a:lstStyle>
          <a:p>
            <a:pPr lvl="0">
              <a:buNone/>
            </a:pPr>
            <a:endParaRPr lang="el-GR" dirty="0"/>
          </a:p>
          <a:p>
            <a:pPr lvl="0"/>
            <a:r>
              <a:rPr lang="el-GR" sz="2400" dirty="0"/>
              <a:t>Η αγάπη μπορεί να δώσει το νόημα στη ζωή του ανθρώπου.</a:t>
            </a:r>
          </a:p>
          <a:p>
            <a:pPr lvl="0"/>
            <a:r>
              <a:rPr lang="el-GR" sz="2400" dirty="0"/>
              <a:t>Ο άνθρωπος που βιώνει τους θησαυρούς της αγάπης μπορεί να καταλάβει  τη σημασία της και να τη μοιράζει απλόχερα...</a:t>
            </a:r>
          </a:p>
          <a:p>
            <a:pPr lvl="0"/>
            <a:r>
              <a:rPr lang="el-GR" sz="2400" dirty="0"/>
              <a:t>Ο άνθρωπος που δεν έχει βιώσει στη ζωή του τη δύναμη της αγάπης, αλλά την αδιαφορία, το μίσος ή την εκμετάλλευση, είναι πολύ πιθανό, να μοιράσει στους άλλους πίκρες και πόνο....</a:t>
            </a:r>
          </a:p>
          <a:p>
            <a:pPr lvl="0"/>
            <a:r>
              <a:rPr lang="el-GR" sz="2400" dirty="0"/>
              <a:t>Ότι και να μάθει ο άνθρωπος στη ζωή </a:t>
            </a:r>
            <a:r>
              <a:rPr lang="el-GR" sz="2400" dirty="0" err="1"/>
              <a:t>του...αν</a:t>
            </a:r>
            <a:r>
              <a:rPr lang="el-GR" sz="2400" dirty="0"/>
              <a:t> δε μάθει να </a:t>
            </a:r>
            <a:r>
              <a:rPr lang="el-GR" sz="2400" dirty="0" err="1"/>
              <a:t>αγαπά...θα</a:t>
            </a:r>
            <a:r>
              <a:rPr lang="el-GR" sz="2400" dirty="0"/>
              <a:t> είναι πάντα μόνος του....   </a:t>
            </a:r>
          </a:p>
        </p:txBody>
      </p:sp>
    </p:spTree>
  </p:cSld>
  <p:clrMapOvr>
    <a:masterClrMapping/>
  </p:clrMapOvr>
  <p:transition spd="med">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sz="3200" dirty="0" smtClean="0"/>
              <a:t>Πηγές πληροφόρησης :</a:t>
            </a:r>
            <a:endParaRPr lang="el-GR" sz="3200" dirty="0"/>
          </a:p>
        </p:txBody>
      </p:sp>
      <p:sp>
        <p:nvSpPr>
          <p:cNvPr id="3" name="2 - Υπότιτλος"/>
          <p:cNvSpPr>
            <a:spLocks noGrp="1"/>
          </p:cNvSpPr>
          <p:nvPr>
            <p:ph type="subTitle" idx="1"/>
          </p:nvPr>
        </p:nvSpPr>
        <p:spPr/>
        <p:txBody>
          <a:bodyPr/>
          <a:lstStyle/>
          <a:p>
            <a:r>
              <a:rPr lang="el-GR" dirty="0" smtClean="0"/>
              <a:t>Καινή Διαθήκη.</a:t>
            </a:r>
          </a:p>
          <a:p>
            <a:r>
              <a:rPr lang="en-US" dirty="0" smtClean="0"/>
              <a:t>Internet.</a:t>
            </a:r>
          </a:p>
          <a:p>
            <a:r>
              <a:rPr lang="el-GR" dirty="0" smtClean="0"/>
              <a:t>Έντυπος και ηλεκτρονικός τύπος. </a:t>
            </a:r>
            <a:endParaRPr lang="el-GR" dirty="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name="page26">
    <p:spTree>
      <p:nvGrpSpPr>
        <p:cNvPr id="1" name=""/>
        <p:cNvGrpSpPr/>
        <p:nvPr/>
      </p:nvGrpSpPr>
      <p:grpSpPr>
        <a:xfrm>
          <a:off x="0" y="0"/>
          <a:ext cx="0" cy="0"/>
          <a:chOff x="0" y="0"/>
          <a:chExt cx="0" cy="0"/>
        </a:xfrm>
      </p:grpSpPr>
      <p:sp>
        <p:nvSpPr>
          <p:cNvPr id="2" name="1 - Τίτλος"/>
          <p:cNvSpPr txBox="1">
            <a:spLocks noGrp="1"/>
          </p:cNvSpPr>
          <p:nvPr>
            <p:ph type="title" idx="4294967295"/>
          </p:nvPr>
        </p:nvSpPr>
        <p:spPr>
          <a:xfrm>
            <a:off x="576360" y="1113840"/>
            <a:ext cx="9071640" cy="126216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l-GR" sz="6000">
                <a:solidFill>
                  <a:srgbClr val="0000CC"/>
                </a:solidFill>
              </a:rPr>
              <a:t>ΤΕΛΟΣ</a:t>
            </a:r>
          </a:p>
        </p:txBody>
      </p:sp>
      <p:sp>
        <p:nvSpPr>
          <p:cNvPr id="3" name="2 - Υπότιτλος"/>
          <p:cNvSpPr txBox="1">
            <a:spLocks noGrp="1"/>
          </p:cNvSpPr>
          <p:nvPr>
            <p:ph type="subTitle" idx="4294967295"/>
          </p:nvPr>
        </p:nvSpPr>
        <p:spPr>
          <a:xfrm>
            <a:off x="216000" y="3528000"/>
            <a:ext cx="5687640" cy="2899800"/>
          </a:xfrm>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ctr">
              <a:buNone/>
            </a:pPr>
            <a:r>
              <a:rPr lang="el-GR" b="1">
                <a:latin typeface="Times New Roman" pitchFamily="18"/>
              </a:rPr>
              <a:t>ΟΜΑΔΑ:</a:t>
            </a:r>
          </a:p>
          <a:p>
            <a:pPr marL="0" lvl="0" indent="0" algn="ctr">
              <a:buNone/>
            </a:pPr>
            <a:r>
              <a:rPr lang="el-GR">
                <a:latin typeface="Times New Roman" pitchFamily="18"/>
              </a:rPr>
              <a:t>ΛΟΞΑ ΦΩΤΕΙΝΗ</a:t>
            </a:r>
          </a:p>
          <a:p>
            <a:pPr marL="0" lvl="0" indent="0" algn="ctr">
              <a:buNone/>
            </a:pPr>
            <a:r>
              <a:rPr lang="el-GR">
                <a:latin typeface="Times New Roman" pitchFamily="18"/>
              </a:rPr>
              <a:t>ΠΕΤΤΑΣ ΔΙΟΝΥΣΗΣ</a:t>
            </a:r>
          </a:p>
          <a:p>
            <a:pPr marL="0" lvl="0" indent="0" algn="ctr">
              <a:buNone/>
            </a:pPr>
            <a:r>
              <a:rPr lang="el-GR">
                <a:latin typeface="Times New Roman" pitchFamily="18"/>
              </a:rPr>
              <a:t>ΙΓΚΛΕΣΗΣ ΑΝΤΡΕΑΣ</a:t>
            </a:r>
          </a:p>
          <a:p>
            <a:pPr marL="0" lvl="0" indent="0" algn="ctr">
              <a:buNone/>
            </a:pPr>
            <a:r>
              <a:rPr lang="el-GR">
                <a:latin typeface="Times New Roman" pitchFamily="18"/>
              </a:rPr>
              <a:t>ΤΟΤΤΗ ΙΩΑΝΝΑ</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800" decel="1000"/>
                                        <p:tgtEl>
                                          <p:spTgt spid="2">
                                            <p:txEl>
                                              <p:pRg st="0" end="0"/>
                                            </p:txEl>
                                          </p:spTgt>
                                        </p:tgtEl>
                                      </p:cBhvr>
                                    </p:animEffect>
                                    <p:anim calcmode="lin" valueType="num">
                                      <p:cBhvr>
                                        <p:cTn id="8" dur="800" decel="1000" fill="hold"/>
                                        <p:tgtEl>
                                          <p:spTgt spid="2">
                                            <p:txEl>
                                              <p:pRg st="0" end="0"/>
                                            </p:txEl>
                                          </p:spTgt>
                                        </p:tgtEl>
                                        <p:attrNameLst>
                                          <p:attrName>r</p:attrName>
                                        </p:attrNameLst>
                                      </p:cBhvr>
                                      <p:tavLst>
                                        <p:tav tm="0">
                                          <p:val>
                                            <p:strVal val="-90"/>
                                          </p:val>
                                        </p:tav>
                                        <p:tav tm="100000">
                                          <p:val>
                                            <p:strVal val="0"/>
                                          </p:val>
                                        </p:tav>
                                      </p:tavLst>
                                    </p:anim>
                                    <p:anim calcmode="lin" valueType="num">
                                      <p:cBhvr>
                                        <p:cTn id="9" dur="800" decel="1000" fill="hold"/>
                                        <p:tgtEl>
                                          <p:spTgt spid="2">
                                            <p:txEl>
                                              <p:pRg st="0" end="0"/>
                                            </p:txEl>
                                          </p:spTgt>
                                        </p:tgtEl>
                                        <p:attrNameLst>
                                          <p:attrName>ppt_x</p:attrName>
                                        </p:attrNameLst>
                                      </p:cBhvr>
                                      <p:tavLst>
                                        <p:tav tm="0">
                                          <p:val>
                                            <p:strVal val="#ppt_x+0.4"/>
                                          </p:val>
                                        </p:tav>
                                        <p:tav tm="100000">
                                          <p:val>
                                            <p:strVal val="#ppt_x-0.05"/>
                                          </p:val>
                                        </p:tav>
                                      </p:tavLst>
                                    </p:anim>
                                    <p:anim calcmode="lin" valueType="num">
                                      <p:cBhvr>
                                        <p:cTn id="10" dur="800" decel="1000" fill="hold"/>
                                        <p:tgtEl>
                                          <p:spTgt spid="2">
                                            <p:txEl>
                                              <p:pRg st="0" end="0"/>
                                            </p:txEl>
                                          </p:spTgt>
                                        </p:tgtEl>
                                        <p:attrNameLst>
                                          <p:attrName>ppt_y</p:attrName>
                                        </p:attrNameLst>
                                      </p:cBhvr>
                                      <p:tavLst>
                                        <p:tav tm="0">
                                          <p:val>
                                            <p:strVal val="#ppt_y-0.4"/>
                                          </p:val>
                                        </p:tav>
                                        <p:tav tm="100000">
                                          <p:val>
                                            <p:strVal val="#ppt_y+0.1"/>
                                          </p:val>
                                        </p:tav>
                                      </p:tavLst>
                                    </p:anim>
                                    <p:anim calcmode="lin" valueType="num">
                                      <p:cBhvr>
                                        <p:cTn id="11" dur="200" accel="1000" fill="hold">
                                          <p:stCondLst>
                                            <p:cond delay="800"/>
                                          </p:stCondLst>
                                        </p:cTn>
                                        <p:tgtEl>
                                          <p:spTgt spid="2">
                                            <p:txEl>
                                              <p:pRg st="0" end="0"/>
                                            </p:txEl>
                                          </p:spTgt>
                                        </p:tgtEl>
                                        <p:attrNameLst>
                                          <p:attrName>ppt_x</p:attrName>
                                        </p:attrNameLst>
                                      </p:cBhvr>
                                      <p:tavLst>
                                        <p:tav tm="0">
                                          <p:val>
                                            <p:strVal val="#ppt_x-0.05"/>
                                          </p:val>
                                        </p:tav>
                                        <p:tav tm="100000">
                                          <p:val>
                                            <p:strVal val="#ppt_x"/>
                                          </p:val>
                                        </p:tav>
                                      </p:tavLst>
                                    </p:anim>
                                    <p:anim calcmode="lin" valueType="num">
                                      <p:cBhvr>
                                        <p:cTn id="12" dur="200" accel="1000" fill="hold">
                                          <p:stCondLst>
                                            <p:cond delay="800"/>
                                          </p:stCondLst>
                                        </p:cTn>
                                        <p:tgtEl>
                                          <p:spTgt spid="2">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pic>
        <p:nvPicPr>
          <p:cNvPr id="2" name="1 - Εικόνα"/>
          <p:cNvPicPr>
            <a:picLocks noChangeAspect="1"/>
          </p:cNvPicPr>
          <p:nvPr/>
        </p:nvPicPr>
        <p:blipFill>
          <a:blip r:embed="rId3" cstate="print">
            <a:alphaModFix/>
            <a:lum/>
          </a:blip>
          <a:srcRect/>
          <a:stretch>
            <a:fillRect/>
          </a:stretch>
        </p:blipFill>
        <p:spPr>
          <a:xfrm>
            <a:off x="0" y="0"/>
            <a:ext cx="10080000" cy="7560000"/>
          </a:xfrm>
          <a:prstGeom prst="rect">
            <a:avLst/>
          </a:prstGeom>
          <a:noFill/>
          <a:ln>
            <a:noFill/>
          </a:ln>
        </p:spPr>
      </p:pic>
      <p:sp>
        <p:nvSpPr>
          <p:cNvPr id="3" name="2 - Ορθογώνιο"/>
          <p:cNvSpPr/>
          <p:nvPr/>
        </p:nvSpPr>
        <p:spPr>
          <a:xfrm>
            <a:off x="6624488" y="71999"/>
            <a:ext cx="3239512" cy="1115549"/>
          </a:xfrm>
          <a:prstGeom prst="rect">
            <a:avLst/>
          </a:prstGeom>
          <a:noFill/>
          <a:ln w="0">
            <a:solidFill>
              <a:srgbClr val="3465AF"/>
            </a:solid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r>
              <a:rPr lang="el-GR" sz="1800" b="0" i="0" u="none" strike="noStrike" kern="1200" dirty="0">
                <a:ln>
                  <a:noFill/>
                </a:ln>
                <a:solidFill>
                  <a:srgbClr val="FFFFFF"/>
                </a:solidFill>
                <a:latin typeface="Arial" pitchFamily="18"/>
                <a:ea typeface="Microsoft YaHei" pitchFamily="2"/>
                <a:cs typeface="Mangal" pitchFamily="2"/>
              </a:rPr>
              <a:t>Χειραγώγηση</a:t>
            </a:r>
          </a:p>
        </p:txBody>
      </p:sp>
    </p:spTree>
  </p:cSld>
  <p:clrMapOvr>
    <a:masterClrMapping/>
  </p:clrMapOvr>
  <p:transition spd="med">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1 - Τίτλος"/>
          <p:cNvSpPr txBox="1">
            <a:spLocks noGrp="1"/>
          </p:cNvSpPr>
          <p:nvPr>
            <p:ph type="title" idx="4294967295"/>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l-GR" sz="4000" b="1" i="1" u="sng">
                <a:solidFill>
                  <a:srgbClr val="000099"/>
                </a:solidFill>
                <a:latin typeface="Times New Roman" pitchFamily="18"/>
              </a:rPr>
              <a:t>Περιεχόμενα:</a:t>
            </a:r>
          </a:p>
        </p:txBody>
      </p:sp>
      <p:sp>
        <p:nvSpPr>
          <p:cNvPr id="3" name="2 - Θέση κειμένου"/>
          <p:cNvSpPr txBox="1">
            <a:spLocks noGrp="1"/>
          </p:cNvSpPr>
          <p:nvPr>
            <p:ph type="body" idx="4294967295"/>
          </p:nvPr>
        </p:nvSpPr>
        <p:spPr>
          <a:xfrm>
            <a:off x="360000" y="1655999"/>
            <a:ext cx="9071640" cy="4384440"/>
          </a:xfrm>
        </p:spPr>
        <p:txBody>
          <a:bodyPr/>
          <a:lstStyle>
            <a:defPPr marL="432000" marR="0" lvl="0" indent="-324000">
              <a:spcBef>
                <a:spcPts val="0"/>
              </a:spcBef>
              <a:spcAft>
                <a:spcPts val="1414"/>
              </a:spcAft>
              <a:buSzPct val="45000"/>
              <a:buFont typeface="StarSymbol"/>
              <a:buNone/>
              <a:defRPr lang="el-GR"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el-GR"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el-GR"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el-GR"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el-GR"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el-GR"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el-GR"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el-GR"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el-GR"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el-GR" sz="2000" b="0" i="0" u="none" strike="noStrike" kern="1200">
                <a:ln>
                  <a:noFill/>
                </a:ln>
                <a:latin typeface="Arial" pitchFamily="18"/>
                <a:ea typeface="Microsoft YaHei" pitchFamily="2"/>
                <a:cs typeface="Mangal" pitchFamily="2"/>
              </a:defRPr>
            </a:lvl9pPr>
          </a:lstStyle>
          <a:p>
            <a:pPr lvl="0"/>
            <a:r>
              <a:rPr lang="el-GR" sz="2800">
                <a:latin typeface="Times New Roman" pitchFamily="18"/>
              </a:rPr>
              <a:t>Ορισμός</a:t>
            </a:r>
          </a:p>
          <a:p>
            <a:pPr lvl="0"/>
            <a:r>
              <a:rPr lang="el-GR" sz="2800">
                <a:latin typeface="Times New Roman" pitchFamily="18"/>
              </a:rPr>
              <a:t>Χωρες εμφάνισης του φαινομένου</a:t>
            </a:r>
          </a:p>
          <a:p>
            <a:pPr lvl="0"/>
            <a:r>
              <a:rPr lang="el-GR" sz="2800">
                <a:latin typeface="Times New Roman" pitchFamily="18"/>
              </a:rPr>
              <a:t>Διαμόρφωση προσωπικότητας των παιδιών</a:t>
            </a:r>
          </a:p>
          <a:p>
            <a:pPr lvl="0"/>
            <a:r>
              <a:rPr lang="el-GR" sz="2800">
                <a:latin typeface="Times New Roman" pitchFamily="18"/>
              </a:rPr>
              <a:t>Γενικά, για τις συνθήκες εργασίας</a:t>
            </a:r>
          </a:p>
          <a:p>
            <a:pPr lvl="0"/>
            <a:r>
              <a:rPr lang="el-GR" sz="2800">
                <a:latin typeface="Times New Roman" pitchFamily="18"/>
              </a:rPr>
              <a:t>Χάρτες</a:t>
            </a:r>
          </a:p>
          <a:p>
            <a:pPr lvl="0"/>
            <a:r>
              <a:rPr lang="el-GR" sz="2800">
                <a:latin typeface="Times New Roman" pitchFamily="18"/>
              </a:rPr>
              <a:t>Εργασία και παιδεία  </a:t>
            </a:r>
          </a:p>
          <a:p>
            <a:pPr lvl="0"/>
            <a:r>
              <a:rPr lang="el-GR" sz="2800">
                <a:latin typeface="Times New Roman" pitchFamily="18"/>
              </a:rPr>
              <a:t>Αίτια εμφάνισης του προβλήματος</a:t>
            </a:r>
          </a:p>
          <a:p>
            <a:pPr lvl="0"/>
            <a:r>
              <a:rPr lang="el-GR" sz="2800">
                <a:latin typeface="Times New Roman" pitchFamily="18"/>
              </a:rPr>
              <a:t>Πιθανές λύσεις για την εξάλειψή του</a:t>
            </a:r>
          </a:p>
          <a:p>
            <a:pPr lvl="0"/>
            <a:r>
              <a:rPr lang="el-GR" sz="2800">
                <a:latin typeface="Times New Roman" pitchFamily="18"/>
              </a:rPr>
              <a:t>Η απάντηση του Χριστιανισμού.</a:t>
            </a:r>
          </a:p>
        </p:txBody>
      </p:sp>
    </p:spTree>
  </p:cSld>
  <p:clrMapOvr>
    <a:masterClrMapping/>
  </p:clrMapOvr>
  <p:transition spd="med">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1 - Τίτλος"/>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l-GR" sz="6000" b="1" i="1" u="sng">
                <a:solidFill>
                  <a:srgbClr val="000099"/>
                </a:solidFill>
                <a:latin typeface="Times New Roman" pitchFamily="18"/>
              </a:rPr>
              <a:t>Ορισμός</a:t>
            </a:r>
          </a:p>
        </p:txBody>
      </p:sp>
      <p:sp>
        <p:nvSpPr>
          <p:cNvPr id="3" name="2 - Θέση κειμένου"/>
          <p:cNvSpPr txBox="1">
            <a:spLocks noGrp="1"/>
          </p:cNvSpPr>
          <p:nvPr>
            <p:ph type="body" idx="4294967295"/>
          </p:nvPr>
        </p:nvSpPr>
        <p:spPr/>
        <p:txBody>
          <a:bodyPr/>
          <a:lstStyle>
            <a:defPPr marL="432000" marR="0" lvl="0" indent="-324000">
              <a:spcBef>
                <a:spcPts val="0"/>
              </a:spcBef>
              <a:spcAft>
                <a:spcPts val="1414"/>
              </a:spcAft>
              <a:buSzPct val="45000"/>
              <a:buFont typeface="StarSymbol"/>
              <a:buNone/>
              <a:defRPr lang="el-GR"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el-GR"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el-GR"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el-GR"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el-GR"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el-GR"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el-GR"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el-GR"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el-GR"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el-GR" sz="2000" b="0" i="0" u="none" strike="noStrike" kern="1200">
                <a:ln>
                  <a:noFill/>
                </a:ln>
                <a:latin typeface="Arial" pitchFamily="18"/>
                <a:ea typeface="Microsoft YaHei" pitchFamily="2"/>
                <a:cs typeface="Mangal" pitchFamily="2"/>
              </a:defRPr>
            </a:lvl9pPr>
          </a:lstStyle>
          <a:p>
            <a:pPr lvl="0">
              <a:buNone/>
            </a:pPr>
            <a:r>
              <a:rPr lang="el-GR">
                <a:latin typeface="Times New Roman" pitchFamily="18"/>
              </a:rPr>
              <a:t>Παιδική εκμετάλλευση καλείται το φαινόμενο σύμφωνα με το οποίο τα άτομα παιδικής ηλικίας 5-12 ετών χρησιμοποιούνται ως αντικείμενα χειραγώγησης (ποδηγέτησης) με σκοπό το κέρδος.</a:t>
            </a:r>
          </a:p>
        </p:txBody>
      </p:sp>
      <p:pic>
        <p:nvPicPr>
          <p:cNvPr id="4" name="3 - Εικόνα"/>
          <p:cNvPicPr>
            <a:picLocks noChangeAspect="1"/>
          </p:cNvPicPr>
          <p:nvPr/>
        </p:nvPicPr>
        <p:blipFill>
          <a:blip r:embed="rId3" cstate="print">
            <a:alphaModFix/>
            <a:lum/>
          </a:blip>
          <a:srcRect/>
          <a:stretch>
            <a:fillRect/>
          </a:stretch>
        </p:blipFill>
        <p:spPr>
          <a:xfrm>
            <a:off x="144000" y="4176000"/>
            <a:ext cx="4127760" cy="3096000"/>
          </a:xfrm>
          <a:prstGeom prst="rect">
            <a:avLst/>
          </a:prstGeom>
          <a:noFill/>
          <a:ln>
            <a:noFill/>
          </a:ln>
        </p:spPr>
      </p:pic>
      <p:pic>
        <p:nvPicPr>
          <p:cNvPr id="5" name="4 - Εικόνα"/>
          <p:cNvPicPr>
            <a:picLocks noChangeAspect="1"/>
          </p:cNvPicPr>
          <p:nvPr/>
        </p:nvPicPr>
        <p:blipFill>
          <a:blip r:embed="rId4" cstate="print">
            <a:alphaModFix/>
            <a:lum/>
          </a:blip>
          <a:srcRect/>
          <a:stretch>
            <a:fillRect/>
          </a:stretch>
        </p:blipFill>
        <p:spPr>
          <a:xfrm>
            <a:off x="5328000" y="4248000"/>
            <a:ext cx="4669920" cy="2756519"/>
          </a:xfrm>
          <a:prstGeom prst="rect">
            <a:avLst/>
          </a:prstGeom>
          <a:noFill/>
          <a:ln>
            <a:noFill/>
          </a:ln>
        </p:spPr>
      </p:pic>
      <p:sp>
        <p:nvSpPr>
          <p:cNvPr id="6" name="5 - Ελεύθερη σχεδίαση"/>
          <p:cNvSpPr/>
          <p:nvPr/>
        </p:nvSpPr>
        <p:spPr>
          <a:xfrm>
            <a:off x="4392000" y="5472000"/>
            <a:ext cx="720000" cy="648000"/>
          </a:xfrm>
          <a:custGeom>
            <a:avLst>
              <a:gd name="f0" fmla="val 1620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9"/>
              <a:gd name="f12" fmla="val f10"/>
              <a:gd name="f13" fmla="+- 21600 0 f10"/>
              <a:gd name="f14" fmla="+- 21600 0 f9"/>
              <a:gd name="f15" fmla="+- 10800 0 f10"/>
              <a:gd name="f16" fmla="*/ f9 f7 1"/>
              <a:gd name="f17" fmla="*/ f10 f8 1"/>
              <a:gd name="f18" fmla="*/ f14 f15 1"/>
              <a:gd name="f19" fmla="*/ f13 f8 1"/>
              <a:gd name="f20" fmla="*/ f12 f8 1"/>
              <a:gd name="f21" fmla="*/ f18 1 10800"/>
              <a:gd name="f22" fmla="+- 21600 0 f21"/>
              <a:gd name="f23" fmla="*/ f21 f7 1"/>
              <a:gd name="f24" fmla="*/ f22 f7 1"/>
            </a:gdLst>
            <a:ahLst>
              <a:ahXY gdRefX="f0" minX="f4" maxX="f5" gdRefY="f1" minY="f4" maxY="f6">
                <a:pos x="f16" y="f17"/>
              </a:ahXY>
            </a:ahLst>
            <a:cxnLst>
              <a:cxn ang="3cd4">
                <a:pos x="hc" y="t"/>
              </a:cxn>
              <a:cxn ang="0">
                <a:pos x="r" y="vc"/>
              </a:cxn>
              <a:cxn ang="cd4">
                <a:pos x="hc" y="b"/>
              </a:cxn>
              <a:cxn ang="cd2">
                <a:pos x="l" y="vc"/>
              </a:cxn>
            </a:cxnLst>
            <a:rect l="f23" t="f20" r="f24" b="f19"/>
            <a:pathLst>
              <a:path w="21600" h="21600">
                <a:moveTo>
                  <a:pt x="f4" y="f12"/>
                </a:moveTo>
                <a:lnTo>
                  <a:pt x="f11" y="f12"/>
                </a:lnTo>
                <a:lnTo>
                  <a:pt x="f11" y="f4"/>
                </a:lnTo>
                <a:lnTo>
                  <a:pt x="f5" y="f6"/>
                </a:lnTo>
                <a:lnTo>
                  <a:pt x="f11" y="f5"/>
                </a:lnTo>
                <a:lnTo>
                  <a:pt x="f11" y="f13"/>
                </a:lnTo>
                <a:lnTo>
                  <a:pt x="f4" y="f13"/>
                </a:lnTo>
                <a:lnTo>
                  <a:pt x="f21" y="f6"/>
                </a:lnTo>
                <a:lnTo>
                  <a:pt x="f4" y="f12"/>
                </a:lnTo>
                <a:close/>
              </a:path>
            </a:pathLst>
          </a:custGeom>
          <a:solidFill>
            <a:srgbClr val="729FCF"/>
          </a:solidFill>
          <a:ln w="0">
            <a:solidFill>
              <a:srgbClr val="3465AF"/>
            </a:solid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l-GR" sz="1800" b="0" i="0" u="none" strike="noStrike" kern="1200">
              <a:ln>
                <a:noFill/>
              </a:ln>
              <a:latin typeface="Arial" pitchFamily="18"/>
              <a:ea typeface="Microsoft YaHei" pitchFamily="2"/>
              <a:cs typeface="Mangal" pitchFamily="2"/>
            </a:endParaRPr>
          </a:p>
        </p:txBody>
      </p:sp>
    </p:spTree>
  </p:cSld>
  <p:clrMapOvr>
    <a:masterClrMapping/>
  </p:clrMapOvr>
  <p:transition spd="med">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1 - Τίτλος"/>
          <p:cNvSpPr txBox="1">
            <a:spLocks noGrp="1"/>
          </p:cNvSpPr>
          <p:nvPr>
            <p:ph type="title" idx="4294967295"/>
          </p:nvPr>
        </p:nvSpPr>
        <p:spPr>
          <a:xfrm>
            <a:off x="360359" y="144000"/>
            <a:ext cx="9071640" cy="12621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l-GR" sz="4000" dirty="0">
                <a:solidFill>
                  <a:srgbClr val="000099"/>
                </a:solidFill>
                <a:latin typeface="Times New Roman" pitchFamily="18"/>
              </a:rPr>
              <a:t>Χώρες εμφάνισης του φαινομένου</a:t>
            </a:r>
          </a:p>
        </p:txBody>
      </p:sp>
      <p:sp>
        <p:nvSpPr>
          <p:cNvPr id="3" name="2 - TextBox"/>
          <p:cNvSpPr txBox="1"/>
          <p:nvPr/>
        </p:nvSpPr>
        <p:spPr>
          <a:xfrm>
            <a:off x="288000" y="1080000"/>
            <a:ext cx="20450056" cy="3131885"/>
          </a:xfrm>
          <a:prstGeom prst="rect">
            <a:avLst/>
          </a:prstGeom>
          <a:noFill/>
          <a:ln>
            <a:noFill/>
          </a:ln>
        </p:spPr>
        <p:txBody>
          <a:bodyPr vert="horz" wrap="none" lIns="90000" tIns="45000" rIns="90000" bIns="4500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0">
              <a:lnSpc>
                <a:spcPct val="100000"/>
              </a:lnSpc>
              <a:spcBef>
                <a:spcPts val="1191"/>
              </a:spcBef>
              <a:spcAft>
                <a:spcPts val="992"/>
              </a:spcAft>
              <a:buNone/>
              <a:tabLst/>
            </a:pPr>
            <a:r>
              <a:rPr lang="el-GR" sz="2000" b="1" i="1" u="sng" strike="noStrike" kern="1200" dirty="0">
                <a:ln>
                  <a:noFill/>
                </a:ln>
                <a:uFillTx/>
                <a:latin typeface="Times New Roman" pitchFamily="18"/>
                <a:ea typeface="Microsoft YaHei" pitchFamily="2"/>
                <a:cs typeface="Mangal" pitchFamily="2"/>
              </a:rPr>
              <a:t>Περού και Βολιβία</a:t>
            </a:r>
          </a:p>
          <a:p>
            <a:pPr marL="0" marR="0" lvl="0" indent="0" algn="l" rtl="0" hangingPunct="0">
              <a:lnSpc>
                <a:spcPct val="100000"/>
              </a:lnSpc>
              <a:spcBef>
                <a:spcPts val="1191"/>
              </a:spcBef>
              <a:spcAft>
                <a:spcPts val="992"/>
              </a:spcAft>
              <a:buNone/>
              <a:tabLst/>
            </a:pPr>
            <a:r>
              <a:rPr lang="el-GR" sz="2000" b="0" i="0" u="none" strike="noStrike" kern="1200" dirty="0">
                <a:ln>
                  <a:noFill/>
                </a:ln>
                <a:latin typeface="Times New Roman" pitchFamily="18"/>
                <a:ea typeface="Microsoft YaHei" pitchFamily="2"/>
                <a:cs typeface="Mangal" pitchFamily="2"/>
              </a:rPr>
              <a:t>Σε ορυχεία εργάζονται περίπου </a:t>
            </a:r>
            <a:r>
              <a:rPr lang="el-GR" sz="2000" b="1" i="0" u="none" strike="noStrike" kern="1200" dirty="0">
                <a:ln>
                  <a:noFill/>
                </a:ln>
                <a:latin typeface="Times New Roman" pitchFamily="18"/>
                <a:ea typeface="Microsoft YaHei" pitchFamily="2"/>
                <a:cs typeface="Mangal" pitchFamily="2"/>
              </a:rPr>
              <a:t>500 χιλιάδες</a:t>
            </a:r>
            <a:r>
              <a:rPr lang="el-GR" sz="2000" b="0" i="0" u="none" strike="noStrike" kern="1200" dirty="0">
                <a:ln>
                  <a:noFill/>
                </a:ln>
                <a:latin typeface="Times New Roman" pitchFamily="18"/>
                <a:ea typeface="Microsoft YaHei" pitchFamily="2"/>
                <a:cs typeface="Mangal" pitchFamily="2"/>
              </a:rPr>
              <a:t> παιδιά στο </a:t>
            </a:r>
            <a:r>
              <a:rPr lang="el-GR" sz="2000" b="0" i="0" u="none" strike="noStrike" kern="1200" dirty="0" smtClean="0">
                <a:ln>
                  <a:noFill/>
                </a:ln>
                <a:latin typeface="Times New Roman" pitchFamily="18"/>
                <a:ea typeface="Microsoft YaHei" pitchFamily="2"/>
                <a:cs typeface="Mangal" pitchFamily="2"/>
              </a:rPr>
              <a:t>Περού και </a:t>
            </a:r>
            <a:r>
              <a:rPr lang="el-GR" sz="2000" b="1" i="0" u="none" strike="noStrike" kern="1200" dirty="0" smtClean="0">
                <a:ln>
                  <a:noFill/>
                </a:ln>
                <a:latin typeface="Times New Roman" pitchFamily="18"/>
                <a:ea typeface="Microsoft YaHei" pitchFamily="2"/>
                <a:cs typeface="Mangal" pitchFamily="2"/>
              </a:rPr>
              <a:t>13.500</a:t>
            </a:r>
            <a:r>
              <a:rPr lang="el-GR" sz="2000" b="0" i="0" u="none" strike="noStrike" kern="1200" dirty="0" smtClean="0">
                <a:ln>
                  <a:noFill/>
                </a:ln>
                <a:latin typeface="Times New Roman" pitchFamily="18"/>
                <a:ea typeface="Microsoft YaHei" pitchFamily="2"/>
                <a:cs typeface="Mangal" pitchFamily="2"/>
              </a:rPr>
              <a:t> στη Βολιβία.</a:t>
            </a:r>
            <a:endParaRPr lang="el-GR" sz="2000" b="0" i="0" u="none" strike="noStrike" kern="1200" dirty="0">
              <a:ln>
                <a:noFill/>
              </a:ln>
              <a:latin typeface="Times New Roman" pitchFamily="18"/>
              <a:ea typeface="Microsoft YaHei" pitchFamily="2"/>
              <a:cs typeface="Mangal" pitchFamily="2"/>
            </a:endParaRPr>
          </a:p>
          <a:p>
            <a:pPr marL="0" marR="0" lvl="0" indent="0" algn="l" rtl="0" hangingPunct="0">
              <a:lnSpc>
                <a:spcPct val="100000"/>
              </a:lnSpc>
              <a:spcBef>
                <a:spcPts val="1191"/>
              </a:spcBef>
              <a:spcAft>
                <a:spcPts val="992"/>
              </a:spcAft>
              <a:buNone/>
              <a:tabLst/>
            </a:pPr>
            <a:r>
              <a:rPr lang="el-GR" sz="2000" b="1" i="1" u="sng" strike="noStrike" kern="1200" dirty="0">
                <a:ln>
                  <a:noFill/>
                </a:ln>
                <a:uFillTx/>
                <a:latin typeface="Times New Roman" pitchFamily="18"/>
                <a:ea typeface="Microsoft YaHei" pitchFamily="2"/>
                <a:cs typeface="Mangal" pitchFamily="2"/>
              </a:rPr>
              <a:t>Κολομβία</a:t>
            </a:r>
          </a:p>
          <a:p>
            <a:pPr marL="0" marR="0" lvl="0" indent="0" algn="l" rtl="0" hangingPunct="0">
              <a:lnSpc>
                <a:spcPct val="100000"/>
              </a:lnSpc>
              <a:spcBef>
                <a:spcPts val="1191"/>
              </a:spcBef>
              <a:spcAft>
                <a:spcPts val="992"/>
              </a:spcAft>
              <a:buNone/>
              <a:tabLst/>
            </a:pPr>
            <a:r>
              <a:rPr lang="el-GR" sz="2000" b="0" i="0" u="none" strike="noStrike" kern="1200" dirty="0">
                <a:ln>
                  <a:noFill/>
                </a:ln>
                <a:latin typeface="Times New Roman" pitchFamily="18"/>
                <a:ea typeface="Microsoft YaHei" pitchFamily="2"/>
                <a:cs typeface="Mangal" pitchFamily="2"/>
              </a:rPr>
              <a:t>Υπολογίζεται ότι 4 με 6 χιλιάδες παιδιά αποτελούν μέρος των παραστρατιωτικών </a:t>
            </a:r>
            <a:endParaRPr lang="en-US" sz="2000" b="0" i="0" u="none" strike="noStrike" kern="1200" dirty="0" smtClean="0">
              <a:ln>
                <a:noFill/>
              </a:ln>
              <a:latin typeface="Times New Roman" pitchFamily="18"/>
              <a:ea typeface="Microsoft YaHei" pitchFamily="2"/>
              <a:cs typeface="Mangal" pitchFamily="2"/>
            </a:endParaRPr>
          </a:p>
          <a:p>
            <a:pPr marL="0" marR="0" lvl="0" indent="0" algn="l" rtl="0" hangingPunct="0">
              <a:lnSpc>
                <a:spcPct val="100000"/>
              </a:lnSpc>
              <a:spcBef>
                <a:spcPts val="1191"/>
              </a:spcBef>
              <a:spcAft>
                <a:spcPts val="992"/>
              </a:spcAft>
              <a:buNone/>
              <a:tabLst/>
            </a:pPr>
            <a:r>
              <a:rPr lang="el-GR" sz="2000" b="0" i="0" u="none" strike="noStrike" kern="1200" dirty="0" smtClean="0">
                <a:ln>
                  <a:noFill/>
                </a:ln>
                <a:latin typeface="Times New Roman" pitchFamily="18"/>
                <a:ea typeface="Microsoft YaHei" pitchFamily="2"/>
                <a:cs typeface="Mangal" pitchFamily="2"/>
              </a:rPr>
              <a:t>οργανώσεων </a:t>
            </a:r>
            <a:r>
              <a:rPr lang="el-GR" sz="2000" b="0" i="0" u="none" strike="noStrike" kern="1200" dirty="0">
                <a:ln>
                  <a:noFill/>
                </a:ln>
                <a:latin typeface="Times New Roman" pitchFamily="18"/>
                <a:ea typeface="Microsoft YaHei" pitchFamily="2"/>
                <a:cs typeface="Mangal" pitchFamily="2"/>
              </a:rPr>
              <a:t>στην Κολομβία όπου έχουν μετατραπεί σε </a:t>
            </a:r>
            <a:r>
              <a:rPr lang="el-GR" sz="2000" b="1" i="0" u="none" strike="noStrike" kern="1200" dirty="0">
                <a:ln>
                  <a:noFill/>
                </a:ln>
                <a:latin typeface="Times New Roman" pitchFamily="18"/>
                <a:ea typeface="Microsoft YaHei" pitchFamily="2"/>
                <a:cs typeface="Mangal" pitchFamily="2"/>
              </a:rPr>
              <a:t>σκληρούς πολεμιστές</a:t>
            </a:r>
            <a:r>
              <a:rPr lang="el-GR" sz="2400" b="0" i="0" u="none" strike="noStrike" kern="1200" dirty="0">
                <a:ln>
                  <a:noFill/>
                </a:ln>
                <a:latin typeface="Times New Roman" pitchFamily="18"/>
                <a:ea typeface="Microsoft YaHei" pitchFamily="2"/>
                <a:cs typeface="Mangal" pitchFamily="2"/>
              </a:rPr>
              <a:t>.</a:t>
            </a:r>
          </a:p>
          <a:p>
            <a:pPr marL="0" marR="0" lvl="0" indent="0" algn="l" rtl="0" hangingPunct="0">
              <a:lnSpc>
                <a:spcPct val="100000"/>
              </a:lnSpc>
              <a:spcBef>
                <a:spcPts val="1191"/>
              </a:spcBef>
              <a:spcAft>
                <a:spcPts val="992"/>
              </a:spcAft>
              <a:buNone/>
              <a:tabLst/>
            </a:pPr>
            <a:endParaRPr lang="el-GR" sz="2400" b="0" i="0" u="none" strike="noStrike" kern="1200" dirty="0">
              <a:ln>
                <a:noFill/>
              </a:ln>
              <a:latin typeface="Times New Roman" pitchFamily="18"/>
              <a:ea typeface="Microsoft YaHei" pitchFamily="2"/>
              <a:cs typeface="Mangal" pitchFamily="2"/>
            </a:endParaRPr>
          </a:p>
          <a:p>
            <a:pPr marL="0" marR="0" lvl="0" indent="0" algn="l" rtl="0" hangingPunct="0">
              <a:lnSpc>
                <a:spcPct val="100000"/>
              </a:lnSpc>
              <a:spcBef>
                <a:spcPts val="1191"/>
              </a:spcBef>
              <a:spcAft>
                <a:spcPts val="992"/>
              </a:spcAft>
              <a:buNone/>
              <a:tabLst/>
            </a:pPr>
            <a:endParaRPr lang="el-GR" sz="2400" b="0" i="0" u="none" strike="noStrike" kern="1200" dirty="0">
              <a:ln>
                <a:noFill/>
              </a:ln>
              <a:latin typeface="Times New Roman" pitchFamily="18"/>
              <a:ea typeface="Microsoft YaHei" pitchFamily="2"/>
              <a:cs typeface="Mangal" pitchFamily="2"/>
            </a:endParaRPr>
          </a:p>
          <a:p>
            <a:pPr marL="0" marR="0" lvl="0" indent="0" algn="l" rtl="0" hangingPunct="0">
              <a:lnSpc>
                <a:spcPct val="100000"/>
              </a:lnSpc>
              <a:spcBef>
                <a:spcPts val="1191"/>
              </a:spcBef>
              <a:spcAft>
                <a:spcPts val="992"/>
              </a:spcAft>
              <a:buNone/>
              <a:tabLst/>
            </a:pPr>
            <a:endParaRPr lang="el-GR" sz="1800" b="0" i="0" u="none" strike="noStrike" kern="1200" dirty="0">
              <a:ln>
                <a:noFill/>
              </a:ln>
              <a:latin typeface="Times New Roman" pitchFamily="18"/>
              <a:ea typeface="Microsoft YaHei" pitchFamily="2"/>
              <a:cs typeface="Mangal" pitchFamily="2"/>
            </a:endParaRPr>
          </a:p>
        </p:txBody>
      </p:sp>
      <p:sp>
        <p:nvSpPr>
          <p:cNvPr id="4" name="3 - TextBox"/>
          <p:cNvSpPr txBox="1"/>
          <p:nvPr/>
        </p:nvSpPr>
        <p:spPr>
          <a:xfrm>
            <a:off x="216000" y="4031999"/>
            <a:ext cx="8856000" cy="1872000"/>
          </a:xfrm>
          <a:prstGeom prst="rect">
            <a:avLst/>
          </a:prstGeom>
          <a:noFill/>
          <a:ln>
            <a:noFill/>
          </a:ln>
        </p:spPr>
        <p:txBody>
          <a:bodyPr vert="horz" wrap="none" lIns="90000" tIns="45000" rIns="90000" bIns="4500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0">
              <a:lnSpc>
                <a:spcPct val="100000"/>
              </a:lnSpc>
              <a:spcBef>
                <a:spcPts val="1191"/>
              </a:spcBef>
              <a:spcAft>
                <a:spcPts val="992"/>
              </a:spcAft>
              <a:buNone/>
              <a:tabLst/>
            </a:pPr>
            <a:endParaRPr lang="el-GR" sz="2400" b="0" i="0" u="none" strike="noStrike" kern="1200">
              <a:ln>
                <a:noFill/>
              </a:ln>
              <a:latin typeface="Times New Roman" pitchFamily="18"/>
              <a:ea typeface="Microsoft YaHei" pitchFamily="2"/>
              <a:cs typeface="Mangal" pitchFamily="2"/>
            </a:endParaRPr>
          </a:p>
          <a:p>
            <a:pPr marL="0" marR="0" lvl="0" indent="0" algn="l" rtl="0" hangingPunct="0">
              <a:lnSpc>
                <a:spcPct val="100000"/>
              </a:lnSpc>
              <a:spcBef>
                <a:spcPts val="1191"/>
              </a:spcBef>
              <a:spcAft>
                <a:spcPts val="992"/>
              </a:spcAft>
              <a:buNone/>
              <a:tabLst/>
            </a:pPr>
            <a:endParaRPr lang="el-GR" sz="2000" b="0" i="0" u="none" strike="noStrike" kern="1200">
              <a:ln>
                <a:noFill/>
              </a:ln>
              <a:latin typeface="Times New Roman" pitchFamily="18"/>
              <a:ea typeface="Microsoft YaHei" pitchFamily="2"/>
              <a:cs typeface="Mangal" pitchFamily="2"/>
            </a:endParaRPr>
          </a:p>
        </p:txBody>
      </p:sp>
      <p:pic>
        <p:nvPicPr>
          <p:cNvPr id="5" name="4 - Εικόνα"/>
          <p:cNvPicPr>
            <a:picLocks noChangeAspect="1"/>
          </p:cNvPicPr>
          <p:nvPr/>
        </p:nvPicPr>
        <p:blipFill>
          <a:blip r:embed="rId3" cstate="print">
            <a:alphaModFix/>
            <a:lum/>
          </a:blip>
          <a:srcRect/>
          <a:stretch>
            <a:fillRect/>
          </a:stretch>
        </p:blipFill>
        <p:spPr>
          <a:xfrm>
            <a:off x="4608000" y="4392000"/>
            <a:ext cx="4536000" cy="2951999"/>
          </a:xfrm>
          <a:prstGeom prst="rect">
            <a:avLst/>
          </a:prstGeom>
          <a:noFill/>
          <a:ln>
            <a:noFill/>
          </a:ln>
        </p:spPr>
      </p:pic>
    </p:spTree>
  </p:cSld>
  <p:clrMapOvr>
    <a:masterClrMapping/>
  </p:clrMapOvr>
  <p:transition spd="med">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1 - TextBox"/>
          <p:cNvSpPr txBox="1"/>
          <p:nvPr/>
        </p:nvSpPr>
        <p:spPr>
          <a:xfrm>
            <a:off x="0" y="539477"/>
            <a:ext cx="10085400" cy="3096000"/>
          </a:xfrm>
          <a:prstGeom prst="rect">
            <a:avLst/>
          </a:prstGeom>
          <a:noFill/>
          <a:ln>
            <a:noFill/>
          </a:ln>
        </p:spPr>
        <p:txBody>
          <a:bodyPr vert="horz" wrap="none" lIns="90000" tIns="45000" rIns="90000" bIns="4500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0">
              <a:lnSpc>
                <a:spcPct val="100000"/>
              </a:lnSpc>
              <a:spcBef>
                <a:spcPts val="1191"/>
              </a:spcBef>
              <a:spcAft>
                <a:spcPts val="992"/>
              </a:spcAft>
              <a:buNone/>
              <a:tabLst/>
            </a:pPr>
            <a:endParaRPr lang="el-GR" sz="2000" b="0" i="0" u="none" strike="noStrike" kern="1200">
              <a:ln>
                <a:noFill/>
              </a:ln>
              <a:latin typeface="Times New Roman" pitchFamily="18"/>
              <a:ea typeface="Microsoft YaHei" pitchFamily="2"/>
              <a:cs typeface="Mangal" pitchFamily="2"/>
            </a:endParaRPr>
          </a:p>
          <a:p>
            <a:pPr marL="0" marR="0" lvl="0" indent="0" algn="l" rtl="0" hangingPunct="0">
              <a:lnSpc>
                <a:spcPct val="100000"/>
              </a:lnSpc>
              <a:spcBef>
                <a:spcPts val="1191"/>
              </a:spcBef>
              <a:spcAft>
                <a:spcPts val="992"/>
              </a:spcAft>
              <a:buNone/>
              <a:tabLst/>
            </a:pPr>
            <a:endParaRPr lang="el-GR" sz="1800" b="0" i="0" u="none" strike="noStrike" kern="1200">
              <a:ln>
                <a:noFill/>
              </a:ln>
              <a:latin typeface="Times New Roman" pitchFamily="18"/>
              <a:ea typeface="Microsoft YaHei" pitchFamily="2"/>
              <a:cs typeface="Mangal" pitchFamily="2"/>
            </a:endParaRPr>
          </a:p>
        </p:txBody>
      </p:sp>
      <p:pic>
        <p:nvPicPr>
          <p:cNvPr id="3" name="2 - Εικόνα"/>
          <p:cNvPicPr>
            <a:picLocks noChangeAspect="1"/>
          </p:cNvPicPr>
          <p:nvPr/>
        </p:nvPicPr>
        <p:blipFill>
          <a:blip r:embed="rId3" cstate="print">
            <a:alphaModFix/>
            <a:lum/>
          </a:blip>
          <a:srcRect/>
          <a:stretch>
            <a:fillRect/>
          </a:stretch>
        </p:blipFill>
        <p:spPr>
          <a:xfrm>
            <a:off x="5256336" y="4499917"/>
            <a:ext cx="4391664" cy="2916083"/>
          </a:xfrm>
          <a:prstGeom prst="rect">
            <a:avLst/>
          </a:prstGeom>
          <a:noFill/>
          <a:ln>
            <a:noFill/>
          </a:ln>
        </p:spPr>
      </p:pic>
      <p:sp>
        <p:nvSpPr>
          <p:cNvPr id="4" name="3 - TextBox"/>
          <p:cNvSpPr txBox="1"/>
          <p:nvPr/>
        </p:nvSpPr>
        <p:spPr>
          <a:xfrm>
            <a:off x="0" y="0"/>
            <a:ext cx="10872960" cy="2699717"/>
          </a:xfrm>
          <a:prstGeom prst="rect">
            <a:avLst/>
          </a:prstGeom>
          <a:noFill/>
          <a:ln>
            <a:noFill/>
          </a:ln>
        </p:spPr>
        <p:txBody>
          <a:bodyPr vert="horz" wrap="none" lIns="90000" tIns="45000" rIns="90000" bIns="4500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0">
              <a:lnSpc>
                <a:spcPct val="100000"/>
              </a:lnSpc>
              <a:spcBef>
                <a:spcPts val="1191"/>
              </a:spcBef>
              <a:spcAft>
                <a:spcPts val="992"/>
              </a:spcAft>
              <a:buNone/>
              <a:tabLst/>
            </a:pPr>
            <a:r>
              <a:rPr lang="el-GR" b="0" i="0" u="none" strike="noStrike" kern="1200" dirty="0">
                <a:ln>
                  <a:noFill/>
                </a:ln>
                <a:latin typeface="Times New Roman" pitchFamily="18"/>
                <a:ea typeface="Microsoft YaHei" pitchFamily="2"/>
                <a:cs typeface="Mangal" pitchFamily="2"/>
              </a:rPr>
              <a:t>Στις </a:t>
            </a:r>
            <a:r>
              <a:rPr lang="el-GR" b="1" i="1" u="sng" strike="noStrike" kern="1200" dirty="0">
                <a:ln>
                  <a:noFill/>
                </a:ln>
                <a:uFillTx/>
                <a:latin typeface="Times New Roman" pitchFamily="18"/>
                <a:ea typeface="Microsoft YaHei" pitchFamily="2"/>
                <a:cs typeface="Mangal" pitchFamily="2"/>
              </a:rPr>
              <a:t>Η.Π.Α</a:t>
            </a:r>
            <a:r>
              <a:rPr lang="el-GR" b="0" i="0" u="none" strike="noStrike" kern="1200" dirty="0">
                <a:ln>
                  <a:noFill/>
                </a:ln>
                <a:latin typeface="Times New Roman" pitchFamily="18"/>
                <a:ea typeface="Microsoft YaHei" pitchFamily="2"/>
                <a:cs typeface="Mangal" pitchFamily="2"/>
              </a:rPr>
              <a:t>. στην αγροτική οικονομία, μόνο στην πολιτεία της </a:t>
            </a:r>
            <a:r>
              <a:rPr lang="el-GR" b="1" i="1" u="sng" strike="noStrike" kern="1200" dirty="0">
                <a:ln>
                  <a:noFill/>
                </a:ln>
                <a:uFillTx/>
                <a:latin typeface="Times New Roman" pitchFamily="18"/>
                <a:ea typeface="Microsoft YaHei" pitchFamily="2"/>
                <a:cs typeface="Mangal" pitchFamily="2"/>
              </a:rPr>
              <a:t>Καλιφόρνια</a:t>
            </a:r>
            <a:r>
              <a:rPr lang="el-GR" b="0" i="0" u="none" strike="noStrike" kern="1200" dirty="0">
                <a:ln>
                  <a:noFill/>
                </a:ln>
                <a:latin typeface="Times New Roman" pitchFamily="18"/>
                <a:ea typeface="Microsoft YaHei" pitchFamily="2"/>
                <a:cs typeface="Mangal" pitchFamily="2"/>
              </a:rPr>
              <a:t>, απασχολούνται μισό </a:t>
            </a:r>
            <a:endParaRPr lang="en-US" b="0" i="0" u="none" strike="noStrike" kern="1200" dirty="0" smtClean="0">
              <a:ln>
                <a:noFill/>
              </a:ln>
              <a:latin typeface="Times New Roman" pitchFamily="18"/>
              <a:ea typeface="Microsoft YaHei" pitchFamily="2"/>
              <a:cs typeface="Mangal" pitchFamily="2"/>
            </a:endParaRPr>
          </a:p>
          <a:p>
            <a:pPr marL="0" marR="0" lvl="0" indent="0" algn="l" rtl="0" hangingPunct="0">
              <a:lnSpc>
                <a:spcPct val="100000"/>
              </a:lnSpc>
              <a:spcBef>
                <a:spcPts val="1191"/>
              </a:spcBef>
              <a:spcAft>
                <a:spcPts val="992"/>
              </a:spcAft>
              <a:buNone/>
              <a:tabLst/>
            </a:pPr>
            <a:r>
              <a:rPr lang="el-GR" b="0" i="0" u="none" strike="noStrike" kern="1200" dirty="0" smtClean="0">
                <a:ln>
                  <a:noFill/>
                </a:ln>
                <a:latin typeface="Times New Roman" pitchFamily="18"/>
                <a:ea typeface="Microsoft YaHei" pitchFamily="2"/>
                <a:cs typeface="Mangal" pitchFamily="2"/>
              </a:rPr>
              <a:t>εκατομμύριο </a:t>
            </a:r>
            <a:r>
              <a:rPr lang="el-GR" b="0" i="0" u="none" strike="noStrike" kern="1200" dirty="0">
                <a:ln>
                  <a:noFill/>
                </a:ln>
                <a:latin typeface="Times New Roman" pitchFamily="18"/>
                <a:ea typeface="Microsoft YaHei" pitchFamily="2"/>
                <a:cs typeface="Mangal" pitchFamily="2"/>
              </a:rPr>
              <a:t>παιδιά. </a:t>
            </a:r>
            <a:endParaRPr lang="en-US" b="0" i="0" u="none" strike="noStrike" kern="1200" dirty="0" smtClean="0">
              <a:ln>
                <a:noFill/>
              </a:ln>
              <a:latin typeface="Times New Roman" pitchFamily="18"/>
              <a:ea typeface="Microsoft YaHei" pitchFamily="2"/>
              <a:cs typeface="Mangal" pitchFamily="2"/>
            </a:endParaRPr>
          </a:p>
          <a:p>
            <a:pPr marL="0" marR="0" lvl="0" indent="0" algn="l" rtl="0" hangingPunct="0">
              <a:lnSpc>
                <a:spcPct val="100000"/>
              </a:lnSpc>
              <a:spcBef>
                <a:spcPts val="1191"/>
              </a:spcBef>
              <a:spcAft>
                <a:spcPts val="992"/>
              </a:spcAft>
              <a:buNone/>
              <a:tabLst/>
            </a:pPr>
            <a:r>
              <a:rPr lang="el-GR" b="0" i="0" u="none" strike="noStrike" kern="1200" dirty="0" smtClean="0">
                <a:ln>
                  <a:noFill/>
                </a:ln>
                <a:latin typeface="Times New Roman" pitchFamily="18"/>
                <a:ea typeface="Microsoft YaHei" pitchFamily="2"/>
                <a:cs typeface="Mangal" pitchFamily="2"/>
              </a:rPr>
              <a:t>Στις </a:t>
            </a:r>
            <a:r>
              <a:rPr lang="el-GR" b="0" i="0" u="none" strike="noStrike" kern="1200" dirty="0">
                <a:ln>
                  <a:noFill/>
                </a:ln>
                <a:latin typeface="Times New Roman" pitchFamily="18"/>
                <a:ea typeface="Microsoft YaHei" pitchFamily="2"/>
                <a:cs typeface="Mangal" pitchFamily="2"/>
              </a:rPr>
              <a:t>φυτείες, στα σύνορα με το Μεξικό, παιδιά μόλις 4 χρόνων, πληρώνονται </a:t>
            </a:r>
            <a:r>
              <a:rPr lang="el-GR" b="1" i="0" u="none" strike="noStrike" kern="1200" dirty="0">
                <a:ln>
                  <a:noFill/>
                </a:ln>
                <a:latin typeface="Times New Roman" pitchFamily="18"/>
                <a:ea typeface="Microsoft YaHei" pitchFamily="2"/>
                <a:cs typeface="Mangal" pitchFamily="2"/>
              </a:rPr>
              <a:t>2 δολάρια για 12ωρη «εργασία».</a:t>
            </a:r>
          </a:p>
          <a:p>
            <a:pPr marL="0" marR="0" lvl="0" indent="0" algn="l" rtl="0" hangingPunct="0">
              <a:lnSpc>
                <a:spcPct val="100000"/>
              </a:lnSpc>
              <a:spcBef>
                <a:spcPts val="1191"/>
              </a:spcBef>
              <a:spcAft>
                <a:spcPts val="992"/>
              </a:spcAft>
              <a:buNone/>
              <a:tabLst/>
            </a:pPr>
            <a:r>
              <a:rPr lang="el-GR" b="0" i="0" u="none" strike="noStrike" kern="1200" dirty="0">
                <a:ln>
                  <a:noFill/>
                </a:ln>
                <a:latin typeface="Times New Roman" pitchFamily="18"/>
                <a:ea typeface="Microsoft YaHei" pitchFamily="2"/>
                <a:cs typeface="Mangal" pitchFamily="2"/>
              </a:rPr>
              <a:t>Κάποια άλλα παιδιά εργάζονται ως μικροπωλητές </a:t>
            </a:r>
            <a:r>
              <a:rPr lang="el-GR" b="1" i="0" u="none" strike="noStrike" kern="1200" dirty="0">
                <a:ln>
                  <a:noFill/>
                </a:ln>
                <a:latin typeface="Times New Roman" pitchFamily="18"/>
                <a:ea typeface="Microsoft YaHei" pitchFamily="2"/>
                <a:cs typeface="Mangal" pitchFamily="2"/>
              </a:rPr>
              <a:t>στους δρόμους</a:t>
            </a:r>
            <a:r>
              <a:rPr lang="el-GR" b="0" i="0" u="none" strike="noStrike" kern="1200" dirty="0">
                <a:ln>
                  <a:noFill/>
                </a:ln>
                <a:latin typeface="Times New Roman" pitchFamily="18"/>
                <a:ea typeface="Microsoft YaHei" pitchFamily="2"/>
                <a:cs typeface="Mangal" pitchFamily="2"/>
              </a:rPr>
              <a:t>, ζητιάνοι </a:t>
            </a:r>
            <a:r>
              <a:rPr lang="el-GR" b="1" i="0" u="none" strike="noStrike" kern="1200" dirty="0">
                <a:ln>
                  <a:noFill/>
                </a:ln>
                <a:latin typeface="Times New Roman" pitchFamily="18"/>
                <a:ea typeface="Microsoft YaHei" pitchFamily="2"/>
                <a:cs typeface="Mangal" pitchFamily="2"/>
              </a:rPr>
              <a:t>στα φανάρια</a:t>
            </a:r>
            <a:r>
              <a:rPr lang="el-GR" b="0" i="0" u="none" strike="noStrike" kern="1200" dirty="0">
                <a:ln>
                  <a:noFill/>
                </a:ln>
                <a:latin typeface="Times New Roman" pitchFamily="18"/>
                <a:ea typeface="Microsoft YaHei" pitchFamily="2"/>
                <a:cs typeface="Mangal" pitchFamily="2"/>
              </a:rPr>
              <a:t>, υπηρέτες </a:t>
            </a:r>
            <a:endParaRPr lang="en-US" b="0" i="0" u="none" strike="noStrike" kern="1200" dirty="0" smtClean="0">
              <a:ln>
                <a:noFill/>
              </a:ln>
              <a:latin typeface="Times New Roman" pitchFamily="18"/>
              <a:ea typeface="Microsoft YaHei" pitchFamily="2"/>
              <a:cs typeface="Mangal" pitchFamily="2"/>
            </a:endParaRPr>
          </a:p>
          <a:p>
            <a:pPr marL="0" marR="0" lvl="0" indent="0" algn="l" rtl="0" hangingPunct="0">
              <a:lnSpc>
                <a:spcPct val="100000"/>
              </a:lnSpc>
              <a:spcBef>
                <a:spcPts val="1191"/>
              </a:spcBef>
              <a:spcAft>
                <a:spcPts val="992"/>
              </a:spcAft>
              <a:buNone/>
              <a:tabLst/>
            </a:pPr>
            <a:r>
              <a:rPr lang="el-GR" b="1" i="0" u="none" strike="noStrike" kern="1200" dirty="0" smtClean="0">
                <a:ln>
                  <a:noFill/>
                </a:ln>
                <a:latin typeface="Times New Roman" pitchFamily="18"/>
                <a:ea typeface="Microsoft YaHei" pitchFamily="2"/>
                <a:cs typeface="Mangal" pitchFamily="2"/>
              </a:rPr>
              <a:t>στα </a:t>
            </a:r>
            <a:r>
              <a:rPr lang="el-GR" b="1" i="0" u="none" strike="noStrike" kern="1200" dirty="0">
                <a:ln>
                  <a:noFill/>
                </a:ln>
                <a:latin typeface="Times New Roman" pitchFamily="18"/>
                <a:ea typeface="Microsoft YaHei" pitchFamily="2"/>
                <a:cs typeface="Mangal" pitchFamily="2"/>
              </a:rPr>
              <a:t>σπίτια</a:t>
            </a:r>
            <a:r>
              <a:rPr lang="el-GR" b="0" i="0" u="none" strike="noStrike" kern="1200" dirty="0">
                <a:ln>
                  <a:noFill/>
                </a:ln>
                <a:latin typeface="Times New Roman" pitchFamily="18"/>
                <a:ea typeface="Microsoft YaHei" pitchFamily="2"/>
                <a:cs typeface="Mangal" pitchFamily="2"/>
              </a:rPr>
              <a:t>, υφαντές </a:t>
            </a:r>
            <a:r>
              <a:rPr lang="el-GR" b="1" i="0" u="none" strike="noStrike" kern="1200" dirty="0">
                <a:ln>
                  <a:noFill/>
                </a:ln>
                <a:latin typeface="Times New Roman" pitchFamily="18"/>
                <a:ea typeface="Microsoft YaHei" pitchFamily="2"/>
                <a:cs typeface="Mangal" pitchFamily="2"/>
              </a:rPr>
              <a:t>σε αργαλειούς</a:t>
            </a:r>
            <a:r>
              <a:rPr lang="el-GR" b="0" i="0" u="none" strike="noStrike" kern="1200" dirty="0">
                <a:ln>
                  <a:noFill/>
                </a:ln>
                <a:latin typeface="Times New Roman" pitchFamily="18"/>
                <a:ea typeface="Microsoft YaHei" pitchFamily="2"/>
                <a:cs typeface="Mangal" pitchFamily="2"/>
              </a:rPr>
              <a:t> και εργάτες </a:t>
            </a:r>
            <a:r>
              <a:rPr lang="el-GR" b="1" i="0" u="none" strike="noStrike" kern="1200" dirty="0">
                <a:ln>
                  <a:noFill/>
                </a:ln>
                <a:latin typeface="Times New Roman" pitchFamily="18"/>
                <a:ea typeface="Microsoft YaHei" pitchFamily="2"/>
                <a:cs typeface="Mangal" pitchFamily="2"/>
              </a:rPr>
              <a:t>σε ορυχεία.</a:t>
            </a:r>
          </a:p>
          <a:p>
            <a:pPr marL="0" marR="0" lvl="0" indent="0" algn="l" rtl="0" hangingPunct="0">
              <a:lnSpc>
                <a:spcPct val="100000"/>
              </a:lnSpc>
              <a:spcBef>
                <a:spcPts val="1191"/>
              </a:spcBef>
              <a:spcAft>
                <a:spcPts val="992"/>
              </a:spcAft>
              <a:buNone/>
              <a:tabLst/>
            </a:pPr>
            <a:r>
              <a:rPr lang="el-GR" b="0" i="0" u="none" strike="noStrike" kern="1200" dirty="0">
                <a:ln>
                  <a:noFill/>
                </a:ln>
                <a:latin typeface="Times New Roman" pitchFamily="18"/>
                <a:ea typeface="Microsoft YaHei" pitchFamily="2"/>
                <a:cs typeface="Mangal" pitchFamily="2"/>
              </a:rPr>
              <a:t>Η σκληρή αυτή πραγματικότητα κατέστησε επιτακτική την ανάγκη για </a:t>
            </a:r>
            <a:r>
              <a:rPr lang="el-GR" sz="2400" b="0" i="0" u="none" strike="noStrike" kern="1200" dirty="0">
                <a:ln>
                  <a:noFill/>
                </a:ln>
                <a:latin typeface="Times New Roman" pitchFamily="18"/>
                <a:ea typeface="Microsoft YaHei" pitchFamily="2"/>
                <a:cs typeface="Mangal" pitchFamily="2"/>
              </a:rPr>
              <a:t>την καθιέρωση </a:t>
            </a:r>
            <a:endParaRPr lang="en-US" sz="2400" b="0" i="0" u="none" strike="noStrike" kern="1200" dirty="0" smtClean="0">
              <a:ln>
                <a:noFill/>
              </a:ln>
              <a:latin typeface="Times New Roman" pitchFamily="18"/>
              <a:ea typeface="Microsoft YaHei" pitchFamily="2"/>
              <a:cs typeface="Mangal" pitchFamily="2"/>
            </a:endParaRPr>
          </a:p>
          <a:p>
            <a:pPr marL="0" marR="0" lvl="0" indent="0" algn="l" rtl="0" hangingPunct="0">
              <a:lnSpc>
                <a:spcPct val="100000"/>
              </a:lnSpc>
              <a:spcBef>
                <a:spcPts val="1191"/>
              </a:spcBef>
              <a:spcAft>
                <a:spcPts val="992"/>
              </a:spcAft>
              <a:buNone/>
              <a:tabLst/>
            </a:pPr>
            <a:r>
              <a:rPr lang="el-GR" sz="2400" b="0" i="0" u="none" strike="noStrike" kern="1200" dirty="0" smtClean="0">
                <a:ln>
                  <a:noFill/>
                </a:ln>
                <a:latin typeface="Times New Roman" pitchFamily="18"/>
                <a:ea typeface="Microsoft YaHei" pitchFamily="2"/>
                <a:cs typeface="Mangal" pitchFamily="2"/>
              </a:rPr>
              <a:t>της </a:t>
            </a:r>
            <a:r>
              <a:rPr lang="el-GR" sz="2400" b="0" i="0" u="none" strike="noStrike" kern="1200" dirty="0">
                <a:ln>
                  <a:noFill/>
                </a:ln>
                <a:latin typeface="Times New Roman" pitchFamily="18"/>
                <a:ea typeface="Microsoft YaHei" pitchFamily="2"/>
                <a:cs typeface="Mangal" pitchFamily="2"/>
              </a:rPr>
              <a:t>12η Ιουνίου ως την </a:t>
            </a:r>
            <a:r>
              <a:rPr lang="el-GR" sz="2400" b="1" i="0" u="none" strike="noStrike" kern="1200" dirty="0">
                <a:ln>
                  <a:noFill/>
                </a:ln>
                <a:latin typeface="Times New Roman" pitchFamily="18"/>
                <a:ea typeface="Microsoft YaHei" pitchFamily="2"/>
                <a:cs typeface="Mangal" pitchFamily="2"/>
              </a:rPr>
              <a:t>Παγκόσμια Ημέρα κατά </a:t>
            </a:r>
            <a:r>
              <a:rPr lang="el-GR" sz="1600" b="1" i="0" u="none" strike="noStrike" kern="1200" dirty="0">
                <a:ln>
                  <a:noFill/>
                </a:ln>
                <a:latin typeface="Times New Roman" pitchFamily="18"/>
                <a:ea typeface="Microsoft YaHei" pitchFamily="2"/>
                <a:cs typeface="Mangal" pitchFamily="2"/>
              </a:rPr>
              <a:t>της παιδικής εργασίας.</a:t>
            </a:r>
          </a:p>
        </p:txBody>
      </p:sp>
    </p:spTree>
  </p:cSld>
  <p:clrMapOvr>
    <a:masterClrMapping/>
  </p:clrMapOvr>
  <p:transition spd="med">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1 - Τίτλος"/>
          <p:cNvSpPr txBox="1">
            <a:spLocks noGrp="1"/>
          </p:cNvSpPr>
          <p:nvPr>
            <p:ph type="title" idx="4294967295"/>
          </p:nvPr>
        </p:nvSpPr>
        <p:spPr>
          <a:xfrm>
            <a:off x="576000" y="216000"/>
            <a:ext cx="9071640" cy="7200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spcBef>
                <a:spcPts val="1191"/>
              </a:spcBef>
              <a:spcAft>
                <a:spcPts val="992"/>
              </a:spcAft>
              <a:buNone/>
            </a:pPr>
            <a:r>
              <a:rPr lang="el-GR" sz="2800" b="1" i="1" u="sng">
                <a:solidFill>
                  <a:srgbClr val="000099"/>
                </a:solidFill>
                <a:latin typeface="Times New Roman" pitchFamily="18"/>
              </a:rPr>
              <a:t>ΠΡΟΣΩΠΙΚΟΤΗΤΑ ΤΩΝ ΠΑΙΔΙΩΝ:</a:t>
            </a:r>
          </a:p>
        </p:txBody>
      </p:sp>
      <p:sp>
        <p:nvSpPr>
          <p:cNvPr id="3" name="2 - TextBox"/>
          <p:cNvSpPr txBox="1"/>
          <p:nvPr/>
        </p:nvSpPr>
        <p:spPr>
          <a:xfrm>
            <a:off x="576000" y="1223999"/>
            <a:ext cx="9216000" cy="5796197"/>
          </a:xfrm>
          <a:prstGeom prst="rect">
            <a:avLst/>
          </a:prstGeom>
          <a:noFill/>
          <a:ln>
            <a:noFill/>
          </a:ln>
        </p:spPr>
        <p:txBody>
          <a:bodyPr vert="horz" wrap="none" lIns="90000" tIns="45000" rIns="90000" bIns="4500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0">
              <a:lnSpc>
                <a:spcPct val="100000"/>
              </a:lnSpc>
              <a:spcBef>
                <a:spcPts val="1191"/>
              </a:spcBef>
              <a:spcAft>
                <a:spcPts val="992"/>
              </a:spcAft>
              <a:buNone/>
              <a:tabLst/>
            </a:pPr>
            <a:r>
              <a:rPr lang="el-GR" sz="2000" b="0" i="0" u="none" strike="noStrike" kern="1200" dirty="0">
                <a:ln>
                  <a:noFill/>
                </a:ln>
                <a:latin typeface="Times New Roman" pitchFamily="18"/>
                <a:ea typeface="Microsoft YaHei" pitchFamily="2"/>
                <a:cs typeface="Mangal" pitchFamily="2"/>
              </a:rPr>
              <a:t>Η παιδική εργασία έχει σημαντικές επιπτώσεις στην ψυχική </a:t>
            </a:r>
            <a:endParaRPr lang="en-US" sz="2000" b="0" i="0" u="none" strike="noStrike" kern="1200" dirty="0" smtClean="0">
              <a:ln>
                <a:noFill/>
              </a:ln>
              <a:latin typeface="Times New Roman" pitchFamily="18"/>
              <a:ea typeface="Microsoft YaHei" pitchFamily="2"/>
              <a:cs typeface="Mangal" pitchFamily="2"/>
            </a:endParaRPr>
          </a:p>
          <a:p>
            <a:pPr marL="0" marR="0" lvl="0" indent="0" algn="l" rtl="0" hangingPunct="0">
              <a:lnSpc>
                <a:spcPct val="100000"/>
              </a:lnSpc>
              <a:spcBef>
                <a:spcPts val="1191"/>
              </a:spcBef>
              <a:spcAft>
                <a:spcPts val="992"/>
              </a:spcAft>
              <a:buNone/>
              <a:tabLst/>
            </a:pPr>
            <a:r>
              <a:rPr lang="el-GR" sz="2000" b="0" i="0" u="none" strike="noStrike" kern="1200" dirty="0" smtClean="0">
                <a:ln>
                  <a:noFill/>
                </a:ln>
                <a:latin typeface="Times New Roman" pitchFamily="18"/>
                <a:ea typeface="Microsoft YaHei" pitchFamily="2"/>
                <a:cs typeface="Mangal" pitchFamily="2"/>
              </a:rPr>
              <a:t>υγεία </a:t>
            </a:r>
            <a:r>
              <a:rPr lang="el-GR" sz="2000" b="0" i="0" u="none" strike="noStrike" kern="1200" dirty="0">
                <a:ln>
                  <a:noFill/>
                </a:ln>
                <a:latin typeface="Times New Roman" pitchFamily="18"/>
                <a:ea typeface="Microsoft YaHei" pitchFamily="2"/>
                <a:cs typeface="Mangal" pitchFamily="2"/>
              </a:rPr>
              <a:t>του παιδιού. Ένα παιδί που έχει πέσει θύμα </a:t>
            </a:r>
            <a:r>
              <a:rPr lang="el-GR" sz="2000" b="0" i="0" u="none" strike="noStrike" kern="1200" dirty="0" smtClean="0">
                <a:ln>
                  <a:noFill/>
                </a:ln>
                <a:latin typeface="Times New Roman" pitchFamily="18"/>
                <a:ea typeface="Microsoft YaHei" pitchFamily="2"/>
                <a:cs typeface="Mangal" pitchFamily="2"/>
              </a:rPr>
              <a:t>εκμετάλλευσης</a:t>
            </a:r>
            <a:endParaRPr lang="en-US" sz="2000" b="0" i="0" u="none" strike="noStrike" kern="1200" dirty="0" smtClean="0">
              <a:ln>
                <a:noFill/>
              </a:ln>
              <a:latin typeface="Times New Roman" pitchFamily="18"/>
              <a:ea typeface="Microsoft YaHei" pitchFamily="2"/>
              <a:cs typeface="Mangal" pitchFamily="2"/>
            </a:endParaRPr>
          </a:p>
          <a:p>
            <a:pPr marL="0" marR="0" lvl="0" indent="0" algn="l" rtl="0" hangingPunct="0">
              <a:lnSpc>
                <a:spcPct val="100000"/>
              </a:lnSpc>
              <a:spcBef>
                <a:spcPts val="1191"/>
              </a:spcBef>
              <a:spcAft>
                <a:spcPts val="992"/>
              </a:spcAft>
              <a:buNone/>
              <a:tabLst/>
            </a:pPr>
            <a:r>
              <a:rPr lang="el-GR" sz="2000" b="0" i="0" u="none" strike="noStrike" kern="1200" dirty="0" smtClean="0">
                <a:ln>
                  <a:noFill/>
                </a:ln>
                <a:latin typeface="Times New Roman" pitchFamily="18"/>
                <a:ea typeface="Microsoft YaHei" pitchFamily="2"/>
                <a:cs typeface="Mangal" pitchFamily="2"/>
              </a:rPr>
              <a:t> </a:t>
            </a:r>
            <a:r>
              <a:rPr lang="el-GR" sz="2000" b="0" i="0" u="none" strike="noStrike" kern="1200" dirty="0">
                <a:ln>
                  <a:noFill/>
                </a:ln>
                <a:latin typeface="Times New Roman" pitchFamily="18"/>
                <a:ea typeface="Microsoft YaHei" pitchFamily="2"/>
                <a:cs typeface="Mangal" pitchFamily="2"/>
              </a:rPr>
              <a:t>εμφανίζει </a:t>
            </a:r>
            <a:r>
              <a:rPr lang="el-GR" sz="2000" b="1" i="0" u="none" strike="noStrike" kern="1200" dirty="0">
                <a:ln>
                  <a:noFill/>
                </a:ln>
                <a:latin typeface="Times New Roman" pitchFamily="18"/>
                <a:ea typeface="Microsoft YaHei" pitchFamily="2"/>
                <a:cs typeface="Mangal" pitchFamily="2"/>
              </a:rPr>
              <a:t>δυσκολίες προσαρμογής </a:t>
            </a:r>
            <a:r>
              <a:rPr lang="el-GR" sz="2000" b="0" i="0" u="none" strike="noStrike" kern="1200" dirty="0">
                <a:ln>
                  <a:noFill/>
                </a:ln>
                <a:latin typeface="Times New Roman" pitchFamily="18"/>
                <a:ea typeface="Microsoft YaHei" pitchFamily="2"/>
                <a:cs typeface="Mangal" pitchFamily="2"/>
              </a:rPr>
              <a:t>στην καθημερινότητα και </a:t>
            </a:r>
            <a:endParaRPr lang="en-US" sz="2000" b="0" i="0" u="none" strike="noStrike" kern="1200" dirty="0" smtClean="0">
              <a:ln>
                <a:noFill/>
              </a:ln>
              <a:latin typeface="Times New Roman" pitchFamily="18"/>
              <a:ea typeface="Microsoft YaHei" pitchFamily="2"/>
              <a:cs typeface="Mangal" pitchFamily="2"/>
            </a:endParaRPr>
          </a:p>
          <a:p>
            <a:pPr marL="0" marR="0" lvl="0" indent="0" algn="l" rtl="0" hangingPunct="0">
              <a:lnSpc>
                <a:spcPct val="100000"/>
              </a:lnSpc>
              <a:spcBef>
                <a:spcPts val="1191"/>
              </a:spcBef>
              <a:spcAft>
                <a:spcPts val="992"/>
              </a:spcAft>
              <a:buNone/>
              <a:tabLst/>
            </a:pPr>
            <a:r>
              <a:rPr lang="el-GR" sz="2000" b="1" i="0" u="none" strike="noStrike" kern="1200" dirty="0" smtClean="0">
                <a:ln>
                  <a:noFill/>
                </a:ln>
                <a:latin typeface="Times New Roman" pitchFamily="18"/>
                <a:ea typeface="Microsoft YaHei" pitchFamily="2"/>
                <a:cs typeface="Mangal" pitchFamily="2"/>
              </a:rPr>
              <a:t>προβλήματα </a:t>
            </a:r>
            <a:r>
              <a:rPr lang="el-GR" sz="2000" b="1" i="0" u="none" strike="noStrike" kern="1200" dirty="0">
                <a:ln>
                  <a:noFill/>
                </a:ln>
                <a:latin typeface="Times New Roman" pitchFamily="18"/>
                <a:ea typeface="Microsoft YaHei" pitchFamily="2"/>
                <a:cs typeface="Mangal" pitchFamily="2"/>
              </a:rPr>
              <a:t>συμπεριφοράς</a:t>
            </a:r>
            <a:r>
              <a:rPr lang="el-GR" sz="2000" b="0" i="0" u="none" strike="noStrike" kern="1200" dirty="0">
                <a:ln>
                  <a:noFill/>
                </a:ln>
                <a:latin typeface="Times New Roman" pitchFamily="18"/>
                <a:ea typeface="Microsoft YaHei" pitchFamily="2"/>
                <a:cs typeface="Mangal" pitchFamily="2"/>
              </a:rPr>
              <a:t>. Νιώθει </a:t>
            </a:r>
            <a:r>
              <a:rPr lang="el-GR" sz="2000" b="1" i="0" u="none" strike="noStrike" kern="1200" dirty="0">
                <a:ln>
                  <a:noFill/>
                </a:ln>
                <a:latin typeface="Times New Roman" pitchFamily="18"/>
                <a:ea typeface="Microsoft YaHei" pitchFamily="2"/>
                <a:cs typeface="Mangal" pitchFamily="2"/>
              </a:rPr>
              <a:t>ανασφάλεια</a:t>
            </a:r>
            <a:r>
              <a:rPr lang="el-GR" sz="2000" b="0" i="0" u="none" strike="noStrike" kern="1200" dirty="0">
                <a:ln>
                  <a:noFill/>
                </a:ln>
                <a:latin typeface="Times New Roman" pitchFamily="18"/>
                <a:ea typeface="Microsoft YaHei" pitchFamily="2"/>
                <a:cs typeface="Mangal" pitchFamily="2"/>
              </a:rPr>
              <a:t> και </a:t>
            </a:r>
            <a:endParaRPr lang="en-US" sz="2000" b="0" i="0" u="none" strike="noStrike" kern="1200" dirty="0" smtClean="0">
              <a:ln>
                <a:noFill/>
              </a:ln>
              <a:latin typeface="Times New Roman" pitchFamily="18"/>
              <a:ea typeface="Microsoft YaHei" pitchFamily="2"/>
              <a:cs typeface="Mangal" pitchFamily="2"/>
            </a:endParaRPr>
          </a:p>
          <a:p>
            <a:pPr marL="0" marR="0" lvl="0" indent="0" algn="l" rtl="0" hangingPunct="0">
              <a:lnSpc>
                <a:spcPct val="100000"/>
              </a:lnSpc>
              <a:spcBef>
                <a:spcPts val="1191"/>
              </a:spcBef>
              <a:spcAft>
                <a:spcPts val="992"/>
              </a:spcAft>
              <a:buNone/>
              <a:tabLst/>
            </a:pPr>
            <a:r>
              <a:rPr lang="el-GR" sz="2000" b="0" i="0" u="none" strike="noStrike" kern="1200" dirty="0" smtClean="0">
                <a:ln>
                  <a:noFill/>
                </a:ln>
                <a:latin typeface="Times New Roman" pitchFamily="18"/>
                <a:ea typeface="Microsoft YaHei" pitchFamily="2"/>
                <a:cs typeface="Mangal" pitchFamily="2"/>
              </a:rPr>
              <a:t>δυσκολεύεται </a:t>
            </a:r>
            <a:r>
              <a:rPr lang="el-GR" sz="2000" b="0" i="0" u="none" strike="noStrike" kern="1200" dirty="0">
                <a:ln>
                  <a:noFill/>
                </a:ln>
                <a:latin typeface="Times New Roman" pitchFamily="18"/>
                <a:ea typeface="Microsoft YaHei" pitchFamily="2"/>
                <a:cs typeface="Mangal" pitchFamily="2"/>
              </a:rPr>
              <a:t>να αναπτύξει το αίσθημα της εμπιστοσύνης </a:t>
            </a:r>
            <a:endParaRPr lang="en-US" sz="2000" b="0" i="0" u="none" strike="noStrike" kern="1200" dirty="0" smtClean="0">
              <a:ln>
                <a:noFill/>
              </a:ln>
              <a:latin typeface="Times New Roman" pitchFamily="18"/>
              <a:ea typeface="Microsoft YaHei" pitchFamily="2"/>
              <a:cs typeface="Mangal" pitchFamily="2"/>
            </a:endParaRPr>
          </a:p>
          <a:p>
            <a:pPr marL="0" marR="0" lvl="0" indent="0" algn="l" rtl="0" hangingPunct="0">
              <a:lnSpc>
                <a:spcPct val="100000"/>
              </a:lnSpc>
              <a:spcBef>
                <a:spcPts val="1191"/>
              </a:spcBef>
              <a:spcAft>
                <a:spcPts val="992"/>
              </a:spcAft>
              <a:buNone/>
              <a:tabLst/>
            </a:pPr>
            <a:r>
              <a:rPr lang="el-GR" sz="2000" b="0" i="0" u="none" strike="noStrike" kern="1200" dirty="0" smtClean="0">
                <a:ln>
                  <a:noFill/>
                </a:ln>
                <a:latin typeface="Times New Roman" pitchFamily="18"/>
                <a:ea typeface="Microsoft YaHei" pitchFamily="2"/>
                <a:cs typeface="Mangal" pitchFamily="2"/>
              </a:rPr>
              <a:t>προς </a:t>
            </a:r>
            <a:r>
              <a:rPr lang="el-GR" sz="2000" b="0" i="0" u="none" strike="noStrike" kern="1200" dirty="0">
                <a:ln>
                  <a:noFill/>
                </a:ln>
                <a:latin typeface="Times New Roman" pitchFamily="18"/>
                <a:ea typeface="Microsoft YaHei" pitchFamily="2"/>
                <a:cs typeface="Mangal" pitchFamily="2"/>
              </a:rPr>
              <a:t>τους γύρω του. Συχνά εμφανίζει </a:t>
            </a:r>
            <a:r>
              <a:rPr lang="el-GR" sz="2000" b="1" i="0" u="none" strike="noStrike" kern="1200" dirty="0">
                <a:ln>
                  <a:noFill/>
                </a:ln>
                <a:latin typeface="Times New Roman" pitchFamily="18"/>
                <a:ea typeface="Microsoft YaHei" pitchFamily="2"/>
                <a:cs typeface="Mangal" pitchFamily="2"/>
              </a:rPr>
              <a:t>διαταραχές στη διάθεσή </a:t>
            </a:r>
            <a:endParaRPr lang="en-US" sz="2000" b="1" i="0" u="none" strike="noStrike" kern="1200" dirty="0" smtClean="0">
              <a:ln>
                <a:noFill/>
              </a:ln>
              <a:latin typeface="Times New Roman" pitchFamily="18"/>
              <a:ea typeface="Microsoft YaHei" pitchFamily="2"/>
              <a:cs typeface="Mangal" pitchFamily="2"/>
            </a:endParaRPr>
          </a:p>
          <a:p>
            <a:pPr marL="0" marR="0" lvl="0" indent="0" algn="l" rtl="0" hangingPunct="0">
              <a:lnSpc>
                <a:spcPct val="100000"/>
              </a:lnSpc>
              <a:spcBef>
                <a:spcPts val="1191"/>
              </a:spcBef>
              <a:spcAft>
                <a:spcPts val="992"/>
              </a:spcAft>
              <a:buNone/>
              <a:tabLst/>
            </a:pPr>
            <a:r>
              <a:rPr lang="el-GR" sz="2000" b="1" i="0" u="none" strike="noStrike" kern="1200" dirty="0" smtClean="0">
                <a:ln>
                  <a:noFill/>
                </a:ln>
                <a:latin typeface="Times New Roman" pitchFamily="18"/>
                <a:ea typeface="Microsoft YaHei" pitchFamily="2"/>
                <a:cs typeface="Mangal" pitchFamily="2"/>
              </a:rPr>
              <a:t>του</a:t>
            </a:r>
            <a:r>
              <a:rPr lang="el-GR" sz="2000" b="0" i="0" u="none" strike="noStrike" kern="1200" dirty="0" smtClean="0">
                <a:ln>
                  <a:noFill/>
                </a:ln>
                <a:latin typeface="Times New Roman" pitchFamily="18"/>
                <a:ea typeface="Microsoft YaHei" pitchFamily="2"/>
                <a:cs typeface="Mangal" pitchFamily="2"/>
              </a:rPr>
              <a:t> </a:t>
            </a:r>
            <a:r>
              <a:rPr lang="el-GR" sz="2000" b="0" i="0" u="none" strike="noStrike" kern="1200" dirty="0">
                <a:ln>
                  <a:noFill/>
                </a:ln>
                <a:latin typeface="Times New Roman" pitchFamily="18"/>
                <a:ea typeface="Microsoft YaHei" pitchFamily="2"/>
                <a:cs typeface="Mangal" pitchFamily="2"/>
              </a:rPr>
              <a:t>ή στην ανάπτυξη της προσωπικότητας του. Με την εργασία </a:t>
            </a:r>
            <a:endParaRPr lang="en-US" sz="2000" b="0" i="0" u="none" strike="noStrike" kern="1200" dirty="0" smtClean="0">
              <a:ln>
                <a:noFill/>
              </a:ln>
              <a:latin typeface="Times New Roman" pitchFamily="18"/>
              <a:ea typeface="Microsoft YaHei" pitchFamily="2"/>
              <a:cs typeface="Mangal" pitchFamily="2"/>
            </a:endParaRPr>
          </a:p>
          <a:p>
            <a:pPr marL="0" marR="0" lvl="0" indent="0" algn="l" rtl="0" hangingPunct="0">
              <a:lnSpc>
                <a:spcPct val="100000"/>
              </a:lnSpc>
              <a:spcBef>
                <a:spcPts val="1191"/>
              </a:spcBef>
              <a:spcAft>
                <a:spcPts val="992"/>
              </a:spcAft>
              <a:buNone/>
              <a:tabLst/>
            </a:pPr>
            <a:r>
              <a:rPr lang="el-GR" sz="2000" b="0" i="0" u="none" strike="noStrike" kern="1200" dirty="0" smtClean="0">
                <a:ln>
                  <a:noFill/>
                </a:ln>
                <a:latin typeface="Times New Roman" pitchFamily="18"/>
                <a:ea typeface="Microsoft YaHei" pitchFamily="2"/>
                <a:cs typeface="Mangal" pitchFamily="2"/>
              </a:rPr>
              <a:t>τα </a:t>
            </a:r>
            <a:r>
              <a:rPr lang="el-GR" sz="2000" b="0" i="0" u="none" strike="noStrike" kern="1200" dirty="0">
                <a:ln>
                  <a:noFill/>
                </a:ln>
                <a:latin typeface="Times New Roman" pitchFamily="18"/>
                <a:ea typeface="Microsoft YaHei" pitchFamily="2"/>
                <a:cs typeface="Mangal" pitchFamily="2"/>
              </a:rPr>
              <a:t>παιδιά </a:t>
            </a:r>
            <a:r>
              <a:rPr lang="el-GR" sz="2000" b="1" i="0" u="none" strike="noStrike" kern="1200" dirty="0">
                <a:ln>
                  <a:noFill/>
                </a:ln>
                <a:latin typeface="Times New Roman" pitchFamily="18"/>
                <a:ea typeface="Microsoft YaHei" pitchFamily="2"/>
                <a:cs typeface="Mangal" pitchFamily="2"/>
              </a:rPr>
              <a:t>στερούνται την παιδικότητά τους</a:t>
            </a:r>
            <a:r>
              <a:rPr lang="el-GR" sz="2000" b="0" i="0" u="none" strike="noStrike" kern="1200" dirty="0">
                <a:ln>
                  <a:noFill/>
                </a:ln>
                <a:latin typeface="Times New Roman" pitchFamily="18"/>
                <a:ea typeface="Microsoft YaHei" pitchFamily="2"/>
                <a:cs typeface="Mangal" pitchFamily="2"/>
              </a:rPr>
              <a:t> με αποτέλεσμα </a:t>
            </a:r>
            <a:endParaRPr lang="en-US" sz="2000" b="0" i="0" u="none" strike="noStrike" kern="1200" dirty="0" smtClean="0">
              <a:ln>
                <a:noFill/>
              </a:ln>
              <a:latin typeface="Times New Roman" pitchFamily="18"/>
              <a:ea typeface="Microsoft YaHei" pitchFamily="2"/>
              <a:cs typeface="Mangal" pitchFamily="2"/>
            </a:endParaRPr>
          </a:p>
          <a:p>
            <a:pPr marL="0" marR="0" lvl="0" indent="0" algn="l" rtl="0" hangingPunct="0">
              <a:lnSpc>
                <a:spcPct val="100000"/>
              </a:lnSpc>
              <a:spcBef>
                <a:spcPts val="1191"/>
              </a:spcBef>
              <a:spcAft>
                <a:spcPts val="992"/>
              </a:spcAft>
              <a:buNone/>
              <a:tabLst/>
            </a:pPr>
            <a:r>
              <a:rPr lang="el-GR" sz="2000" b="0" i="0" u="none" strike="noStrike" kern="1200" dirty="0" smtClean="0">
                <a:ln>
                  <a:noFill/>
                </a:ln>
                <a:latin typeface="Times New Roman" pitchFamily="18"/>
                <a:ea typeface="Microsoft YaHei" pitchFamily="2"/>
                <a:cs typeface="Mangal" pitchFamily="2"/>
              </a:rPr>
              <a:t>να </a:t>
            </a:r>
            <a:r>
              <a:rPr lang="el-GR" sz="2000" b="1" i="0" u="none" strike="noStrike" kern="1200" dirty="0">
                <a:ln>
                  <a:noFill/>
                </a:ln>
                <a:latin typeface="Times New Roman" pitchFamily="18"/>
                <a:ea typeface="Microsoft YaHei" pitchFamily="2"/>
                <a:cs typeface="Mangal" pitchFamily="2"/>
              </a:rPr>
              <a:t>ωριμάζουν πρόωρα,</a:t>
            </a:r>
            <a:r>
              <a:rPr lang="el-GR" sz="2000" b="0" i="0" u="none" strike="noStrike" kern="1200" dirty="0">
                <a:ln>
                  <a:noFill/>
                </a:ln>
                <a:latin typeface="Times New Roman" pitchFamily="18"/>
                <a:ea typeface="Microsoft YaHei" pitchFamily="2"/>
                <a:cs typeface="Mangal" pitchFamily="2"/>
              </a:rPr>
              <a:t> ενώ το κοινωνικό και επαγγελματικό </a:t>
            </a:r>
            <a:endParaRPr lang="en-US" sz="2000" b="0" i="0" u="none" strike="noStrike" kern="1200" dirty="0" smtClean="0">
              <a:ln>
                <a:noFill/>
              </a:ln>
              <a:latin typeface="Times New Roman" pitchFamily="18"/>
              <a:ea typeface="Microsoft YaHei" pitchFamily="2"/>
              <a:cs typeface="Mangal" pitchFamily="2"/>
            </a:endParaRPr>
          </a:p>
          <a:p>
            <a:pPr marL="0" marR="0" lvl="0" indent="0" algn="l" rtl="0" hangingPunct="0">
              <a:lnSpc>
                <a:spcPct val="100000"/>
              </a:lnSpc>
              <a:spcBef>
                <a:spcPts val="1191"/>
              </a:spcBef>
              <a:spcAft>
                <a:spcPts val="992"/>
              </a:spcAft>
              <a:buNone/>
              <a:tabLst/>
            </a:pPr>
            <a:r>
              <a:rPr lang="el-GR" sz="2000" b="0" i="0" u="none" strike="noStrike" kern="1200" dirty="0" smtClean="0">
                <a:ln>
                  <a:noFill/>
                </a:ln>
                <a:latin typeface="Times New Roman" pitchFamily="18"/>
                <a:ea typeface="Microsoft YaHei" pitchFamily="2"/>
                <a:cs typeface="Mangal" pitchFamily="2"/>
              </a:rPr>
              <a:t>τους </a:t>
            </a:r>
            <a:r>
              <a:rPr lang="el-GR" sz="2000" b="0" i="0" u="none" strike="noStrike" kern="1200" dirty="0">
                <a:ln>
                  <a:noFill/>
                </a:ln>
                <a:latin typeface="Times New Roman" pitchFamily="18"/>
                <a:ea typeface="Microsoft YaHei" pitchFamily="2"/>
                <a:cs typeface="Mangal" pitchFamily="2"/>
              </a:rPr>
              <a:t>μέλλον διαγράφεται αβέβαιο και αδιέξοδο</a:t>
            </a:r>
            <a:r>
              <a:rPr lang="el-GR" sz="2800" b="0" i="0" u="none" strike="noStrike" kern="1200" dirty="0">
                <a:ln>
                  <a:noFill/>
                </a:ln>
                <a:latin typeface="Times New Roman" pitchFamily="18"/>
                <a:ea typeface="Microsoft YaHei" pitchFamily="2"/>
                <a:cs typeface="Mangal" pitchFamily="2"/>
              </a:rPr>
              <a:t>.</a:t>
            </a:r>
          </a:p>
        </p:txBody>
      </p:sp>
    </p:spTree>
  </p:cSld>
  <p:clrMapOvr>
    <a:masterClrMapping/>
  </p:clrMapOvr>
  <p:transition spd="med">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pic>
        <p:nvPicPr>
          <p:cNvPr id="2" name="1 - Εικόνα"/>
          <p:cNvPicPr>
            <a:picLocks noChangeAspect="1"/>
          </p:cNvPicPr>
          <p:nvPr/>
        </p:nvPicPr>
        <p:blipFill>
          <a:blip r:embed="rId3" cstate="print">
            <a:alphaModFix/>
            <a:lum/>
          </a:blip>
          <a:srcRect/>
          <a:stretch>
            <a:fillRect/>
          </a:stretch>
        </p:blipFill>
        <p:spPr>
          <a:xfrm>
            <a:off x="0" y="0"/>
            <a:ext cx="10080000" cy="7560000"/>
          </a:xfrm>
          <a:prstGeom prst="rect">
            <a:avLst/>
          </a:prstGeom>
          <a:noFill/>
          <a:ln>
            <a:noFill/>
          </a:ln>
        </p:spPr>
      </p:pic>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Προεπιλογή">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TotalTime>
  <Words>1205</Words>
  <Application>Microsoft Office PowerPoint</Application>
  <PresentationFormat>Προσαρμογή</PresentationFormat>
  <Paragraphs>124</Paragraphs>
  <Slides>27</Slides>
  <Notes>26</Notes>
  <HiddenSlides>0</HiddenSlides>
  <MMClips>0</MMClips>
  <ScaleCrop>false</ScaleCrop>
  <HeadingPairs>
    <vt:vector size="4" baseType="variant">
      <vt:variant>
        <vt:lpstr>Θέμα</vt:lpstr>
      </vt:variant>
      <vt:variant>
        <vt:i4>1</vt:i4>
      </vt:variant>
      <vt:variant>
        <vt:lpstr>Τίτλοι διαφανειών</vt:lpstr>
      </vt:variant>
      <vt:variant>
        <vt:i4>27</vt:i4>
      </vt:variant>
    </vt:vector>
  </HeadingPairs>
  <TitlesOfParts>
    <vt:vector size="28" baseType="lpstr">
      <vt:lpstr>Προεπιλογή</vt:lpstr>
      <vt:lpstr>Οι Μικροί Ερευνητές</vt:lpstr>
      <vt:lpstr>Διαφάνεια 2</vt:lpstr>
      <vt:lpstr>Διαφάνεια 3</vt:lpstr>
      <vt:lpstr>Περιεχόμενα:</vt:lpstr>
      <vt:lpstr>Ορισμός</vt:lpstr>
      <vt:lpstr>Χώρες εμφάνισης του φαινομένου</vt:lpstr>
      <vt:lpstr>Διαφάνεια 7</vt:lpstr>
      <vt:lpstr>ΠΡΟΣΩΠΙΚΟΤΗΤΑ ΤΩΝ ΠΑΙΔΙΩΝ:</vt:lpstr>
      <vt:lpstr>Διαφάνεια 9</vt:lpstr>
      <vt:lpstr>Συνθήκες εργασίας</vt:lpstr>
      <vt:lpstr>Διαφάνεια 11</vt:lpstr>
      <vt:lpstr>Διαφάνεια 12</vt:lpstr>
      <vt:lpstr>Διαφάνεια 13</vt:lpstr>
      <vt:lpstr>Διαφάνεια 14</vt:lpstr>
      <vt:lpstr>Διαφάνεια 15</vt:lpstr>
      <vt:lpstr>Διαφάνεια 16</vt:lpstr>
      <vt:lpstr>Διαφάνεια 17</vt:lpstr>
      <vt:lpstr>Εργασία και Παιδεία</vt:lpstr>
      <vt:lpstr>Αίτια εμφάνισης του προβλήματος:</vt:lpstr>
      <vt:lpstr>ΤΡΟΠΟΙ ΑΝΤΙΜΕΤΩΠΙΣΗΣ ΤΟΥ ΠΡΟΒΛΗΜΑΤΟΣ:</vt:lpstr>
      <vt:lpstr>Απάντηση του Χριστιανισμού</vt:lpstr>
      <vt:lpstr>Επιστολή του αποστόλου Παύλου Προς Κορινθίους 13, 1 – 8 :</vt:lpstr>
      <vt:lpstr>.......</vt:lpstr>
      <vt:lpstr>Συμπέρασμα από τον ύμνο της αγάπης</vt:lpstr>
      <vt:lpstr>Η απάντηση του Χριστιανισμού λοιπόν είναι....η αγάπη στη ζωή του ανθρώπου....</vt:lpstr>
      <vt:lpstr>Πηγές πληροφόρησης :</vt:lpstr>
      <vt:lpstr>ΤΕΛΟΣ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 Μικροί Ερευνητές</dc:title>
  <cp:lastModifiedBy>nestor 3</cp:lastModifiedBy>
  <cp:revision>30</cp:revision>
  <dcterms:created xsi:type="dcterms:W3CDTF">2014-11-19T12:22:59Z</dcterms:created>
  <dcterms:modified xsi:type="dcterms:W3CDTF">2015-05-14T06:57:05Z</dcterms:modified>
</cp:coreProperties>
</file>