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8.png" ContentType="image/png"/>
  <Override PartName="/ppt/media/image10.png" ContentType="image/png"/>
  <Override PartName="/ppt/media/image12.png" ContentType="image/png"/>
  <Override PartName="/ppt/media/image21.png" ContentType="image/png"/>
  <Override PartName="/ppt/media/image30.png" ContentType="image/png"/>
  <Override PartName="/ppt/media/image14.png" ContentType="image/png"/>
  <Override PartName="/ppt/media/image23.png" ContentType="image/png"/>
  <Override PartName="/ppt/media/image32.png" ContentType="image/png"/>
  <Override PartName="/ppt/media/image16.png" ContentType="image/png"/>
  <Override PartName="/ppt/media/image25.png" ContentType="image/png"/>
  <Override PartName="/ppt/media/image34.png" ContentType="image/png"/>
  <Override PartName="/ppt/media/image18.png" ContentType="image/png"/>
  <Override PartName="/ppt/media/image27.png" ContentType="image/png"/>
  <Override PartName="/ppt/media/image1.png" ContentType="image/png"/>
  <Override PartName="/ppt/media/image29.png" ContentType="image/png"/>
  <Override PartName="/ppt/media/image3.png" ContentType="image/png"/>
  <Override PartName="/ppt/media/image5.png" ContentType="image/png"/>
  <Override PartName="/ppt/media/image7.png" ContentType="image/png"/>
  <Override PartName="/ppt/media/image9.png" ContentType="image/png"/>
  <Override PartName="/ppt/media/image11.png" ContentType="image/png"/>
  <Override PartName="/ppt/media/image20.png" ContentType="image/png"/>
  <Override PartName="/ppt/media/image13.png" ContentType="image/png"/>
  <Override PartName="/ppt/media/image22.png" ContentType="image/png"/>
  <Override PartName="/ppt/media/image31.png" ContentType="image/png"/>
  <Override PartName="/ppt/media/image15.png" ContentType="image/png"/>
  <Override PartName="/ppt/media/image24.png" ContentType="image/png"/>
  <Override PartName="/ppt/media/image33.png" ContentType="image/png"/>
  <Override PartName="/ppt/media/image17.png" ContentType="image/png"/>
  <Override PartName="/ppt/media/image26.png" ContentType="image/png"/>
  <Override PartName="/ppt/media/image19.png" ContentType="image/png"/>
  <Override PartName="/ppt/media/image28.png" ContentType="image/png"/>
  <Override PartName="/ppt/media/image2.png" ContentType="image/png"/>
  <Override PartName="/ppt/media/image4.png" ContentType="image/png"/>
  <Override PartName="/ppt/media/image6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_rels/slide3.xml.rels" ContentType="application/vnd.openxmlformats-package.relationships+xml"/>
  <Override PartName="/ppt/slides/_rels/slide13.xml.rels" ContentType="application/vnd.openxmlformats-package.relationships+xml"/>
  <Override PartName="/ppt/slides/_rels/slide2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16.xml.rels" ContentType="application/vnd.openxmlformats-package.relationships+xml"/>
  <Override PartName="/ppt/slides/_rels/slide5.xml.rels" ContentType="application/vnd.openxmlformats-package.relationships+xml"/>
  <Override PartName="/ppt/slides/_rels/slide15.xml.rels" ContentType="application/vnd.openxmlformats-package.relationships+xml"/>
  <Override PartName="/ppt/slides/_rels/slide4.xml.rels" ContentType="application/vnd.openxmlformats-package.relationships+xml"/>
  <Override PartName="/ppt/slides/_rels/slide14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82292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200" y="3174120"/>
            <a:ext cx="82292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352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4673520" y="317412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57200" y="317412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7352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8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596200" y="3173760"/>
            <a:ext cx="2169720" cy="1731240"/>
          </a:xfrm>
          <a:prstGeom prst="rect">
            <a:avLst/>
          </a:prstGeom>
          <a:ln>
            <a:noFill/>
          </a:ln>
        </p:spPr>
      </p:pic>
      <p:pic>
        <p:nvPicPr>
          <p:cNvPr descr="" id="8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379880" y="3173760"/>
            <a:ext cx="2169720" cy="1731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3" name="PlaceHolder 2"/>
          <p:cNvSpPr>
            <a:spLocks noGrp="1"/>
          </p:cNvSpPr>
          <p:nvPr>
            <p:ph type="subTitle"/>
          </p:nvPr>
        </p:nvSpPr>
        <p:spPr>
          <a:xfrm>
            <a:off x="457200" y="1278360"/>
            <a:ext cx="8229240" cy="36302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4015440" cy="3629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673520" y="1278360"/>
            <a:ext cx="4015440" cy="3629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subTitle"/>
          </p:nvPr>
        </p:nvSpPr>
        <p:spPr>
          <a:xfrm>
            <a:off x="457200" y="101160"/>
            <a:ext cx="7315200" cy="4807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457200" y="317412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4673520" y="1278360"/>
            <a:ext cx="4015440" cy="3629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457200" y="1278360"/>
            <a:ext cx="8229240" cy="36302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4015440" cy="3629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467352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4673520" y="317412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467352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457200" y="3174120"/>
            <a:ext cx="822852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82292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457200" y="3174120"/>
            <a:ext cx="82292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467352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9" name="PlaceHolder 4"/>
          <p:cNvSpPr>
            <a:spLocks noGrp="1"/>
          </p:cNvSpPr>
          <p:nvPr>
            <p:ph type="body"/>
          </p:nvPr>
        </p:nvSpPr>
        <p:spPr>
          <a:xfrm>
            <a:off x="4673520" y="317412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0" name="PlaceHolder 5"/>
          <p:cNvSpPr>
            <a:spLocks noGrp="1"/>
          </p:cNvSpPr>
          <p:nvPr>
            <p:ph type="body"/>
          </p:nvPr>
        </p:nvSpPr>
        <p:spPr>
          <a:xfrm>
            <a:off x="457200" y="317412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467352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174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596200" y="3173760"/>
            <a:ext cx="2169720" cy="1731240"/>
          </a:xfrm>
          <a:prstGeom prst="rect">
            <a:avLst/>
          </a:prstGeom>
          <a:ln>
            <a:noFill/>
          </a:ln>
        </p:spPr>
      </p:pic>
      <p:pic>
        <p:nvPicPr>
          <p:cNvPr descr="" id="175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379880" y="3173760"/>
            <a:ext cx="2169720" cy="1731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4015440" cy="3629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3520" y="1278360"/>
            <a:ext cx="4015440" cy="3629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457200" y="101160"/>
            <a:ext cx="7315200" cy="4807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17412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3520" y="1278360"/>
            <a:ext cx="4015440" cy="3629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4015440" cy="3629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352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673520" y="317412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41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3520" y="1278360"/>
            <a:ext cx="401544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57200" y="3174120"/>
            <a:ext cx="8228520" cy="173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fede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33840" y="182880"/>
            <a:ext cx="3250800" cy="72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" name="CustomShape 2"/>
          <p:cNvSpPr/>
          <p:nvPr/>
        </p:nvSpPr>
        <p:spPr>
          <a:xfrm rot="16200000">
            <a:off x="-827280" y="1054800"/>
            <a:ext cx="210420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2" name="CustomShape 3"/>
          <p:cNvSpPr/>
          <p:nvPr/>
        </p:nvSpPr>
        <p:spPr>
          <a:xfrm>
            <a:off x="33840" y="354240"/>
            <a:ext cx="2666520" cy="72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>
            <a:off x="33840" y="525960"/>
            <a:ext cx="2167200" cy="72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4" name="CustomShape 5"/>
          <p:cNvSpPr/>
          <p:nvPr/>
        </p:nvSpPr>
        <p:spPr>
          <a:xfrm>
            <a:off x="33840" y="697320"/>
            <a:ext cx="1862280" cy="72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5" name="CustomShape 6"/>
          <p:cNvSpPr/>
          <p:nvPr/>
        </p:nvSpPr>
        <p:spPr>
          <a:xfrm>
            <a:off x="33840" y="868680"/>
            <a:ext cx="1489680" cy="72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6" name="CustomShape 7"/>
          <p:cNvSpPr/>
          <p:nvPr/>
        </p:nvSpPr>
        <p:spPr>
          <a:xfrm>
            <a:off x="33840" y="1040040"/>
            <a:ext cx="1218960" cy="72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7" name="CustomShape 8"/>
          <p:cNvSpPr/>
          <p:nvPr/>
        </p:nvSpPr>
        <p:spPr>
          <a:xfrm>
            <a:off x="33840" y="1211760"/>
            <a:ext cx="990360" cy="72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8" name="CustomShape 9"/>
          <p:cNvSpPr/>
          <p:nvPr/>
        </p:nvSpPr>
        <p:spPr>
          <a:xfrm>
            <a:off x="33840" y="1383120"/>
            <a:ext cx="744840" cy="72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9" name="CustomShape 10"/>
          <p:cNvSpPr/>
          <p:nvPr/>
        </p:nvSpPr>
        <p:spPr>
          <a:xfrm>
            <a:off x="33840" y="1554480"/>
            <a:ext cx="533160" cy="72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0" name="CustomShape 11"/>
          <p:cNvSpPr/>
          <p:nvPr/>
        </p:nvSpPr>
        <p:spPr>
          <a:xfrm>
            <a:off x="33840" y="1725840"/>
            <a:ext cx="262080" cy="72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1" name="CustomShape 12"/>
          <p:cNvSpPr/>
          <p:nvPr/>
        </p:nvSpPr>
        <p:spPr>
          <a:xfrm rot="16200000">
            <a:off x="-471600" y="927720"/>
            <a:ext cx="185076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2" name="CustomShape 13"/>
          <p:cNvSpPr/>
          <p:nvPr/>
        </p:nvSpPr>
        <p:spPr>
          <a:xfrm rot="16200000">
            <a:off x="-71280" y="759960"/>
            <a:ext cx="151308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3" name="CustomShape 14"/>
          <p:cNvSpPr/>
          <p:nvPr/>
        </p:nvSpPr>
        <p:spPr>
          <a:xfrm rot="16200000">
            <a:off x="253440" y="664560"/>
            <a:ext cx="132264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4" name="CustomShape 15"/>
          <p:cNvSpPr/>
          <p:nvPr/>
        </p:nvSpPr>
        <p:spPr>
          <a:xfrm rot="16200000">
            <a:off x="556200" y="591480"/>
            <a:ext cx="117648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5" name="CustomShape 16"/>
          <p:cNvSpPr/>
          <p:nvPr/>
        </p:nvSpPr>
        <p:spPr>
          <a:xfrm rot="16200000">
            <a:off x="846360" y="531360"/>
            <a:ext cx="105588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6" name="CustomShape 17"/>
          <p:cNvSpPr/>
          <p:nvPr/>
        </p:nvSpPr>
        <p:spPr>
          <a:xfrm rot="16200000">
            <a:off x="1155600" y="451800"/>
            <a:ext cx="89712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7" name="CustomShape 18"/>
          <p:cNvSpPr/>
          <p:nvPr/>
        </p:nvSpPr>
        <p:spPr>
          <a:xfrm rot="16200000">
            <a:off x="1442520" y="394920"/>
            <a:ext cx="78300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8" name="CustomShape 19"/>
          <p:cNvSpPr/>
          <p:nvPr/>
        </p:nvSpPr>
        <p:spPr>
          <a:xfrm rot="16200000">
            <a:off x="1734120" y="329760"/>
            <a:ext cx="65916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9" name="CustomShape 20"/>
          <p:cNvSpPr/>
          <p:nvPr/>
        </p:nvSpPr>
        <p:spPr>
          <a:xfrm rot="16200000">
            <a:off x="2011680" y="281880"/>
            <a:ext cx="56412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20" name="CustomShape 21"/>
          <p:cNvSpPr/>
          <p:nvPr/>
        </p:nvSpPr>
        <p:spPr>
          <a:xfrm rot="16200000">
            <a:off x="2304720" y="218160"/>
            <a:ext cx="43740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21" name="CustomShape 22"/>
          <p:cNvSpPr/>
          <p:nvPr/>
        </p:nvSpPr>
        <p:spPr>
          <a:xfrm rot="16200000">
            <a:off x="2604600" y="148320"/>
            <a:ext cx="29772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22" name="CustomShape 23"/>
          <p:cNvSpPr/>
          <p:nvPr/>
        </p:nvSpPr>
        <p:spPr>
          <a:xfrm rot="16200000">
            <a:off x="2872440" y="110520"/>
            <a:ext cx="22140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23" name="CustomShape 24"/>
          <p:cNvSpPr/>
          <p:nvPr/>
        </p:nvSpPr>
        <p:spPr>
          <a:xfrm rot="16200000">
            <a:off x="3138120" y="75960"/>
            <a:ext cx="15084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24" name="CustomShape 25"/>
          <p:cNvSpPr/>
          <p:nvPr/>
        </p:nvSpPr>
        <p:spPr>
          <a:xfrm rot="16200000">
            <a:off x="3379680" y="62640"/>
            <a:ext cx="12600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25" name="CustomShape 26"/>
          <p:cNvSpPr/>
          <p:nvPr/>
        </p:nvSpPr>
        <p:spPr>
          <a:xfrm>
            <a:off x="0" y="245520"/>
            <a:ext cx="325080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26" name="CustomShape 27"/>
          <p:cNvSpPr/>
          <p:nvPr/>
        </p:nvSpPr>
        <p:spPr>
          <a:xfrm rot="16200000">
            <a:off x="-1212120" y="1407960"/>
            <a:ext cx="280584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27" name="CustomShape 28"/>
          <p:cNvSpPr/>
          <p:nvPr/>
        </p:nvSpPr>
        <p:spPr>
          <a:xfrm>
            <a:off x="0" y="474120"/>
            <a:ext cx="266652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28" name="CustomShape 29"/>
          <p:cNvSpPr/>
          <p:nvPr/>
        </p:nvSpPr>
        <p:spPr>
          <a:xfrm>
            <a:off x="0" y="702720"/>
            <a:ext cx="216720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29" name="CustomShape 30"/>
          <p:cNvSpPr/>
          <p:nvPr/>
        </p:nvSpPr>
        <p:spPr>
          <a:xfrm>
            <a:off x="0" y="931320"/>
            <a:ext cx="186228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30" name="CustomShape 31"/>
          <p:cNvSpPr/>
          <p:nvPr/>
        </p:nvSpPr>
        <p:spPr>
          <a:xfrm>
            <a:off x="0" y="1159920"/>
            <a:ext cx="148968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31" name="CustomShape 32"/>
          <p:cNvSpPr/>
          <p:nvPr/>
        </p:nvSpPr>
        <p:spPr>
          <a:xfrm>
            <a:off x="0" y="1388520"/>
            <a:ext cx="121896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32" name="CustomShape 33"/>
          <p:cNvSpPr/>
          <p:nvPr/>
        </p:nvSpPr>
        <p:spPr>
          <a:xfrm>
            <a:off x="0" y="1617120"/>
            <a:ext cx="99036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33" name="CustomShape 34"/>
          <p:cNvSpPr/>
          <p:nvPr/>
        </p:nvSpPr>
        <p:spPr>
          <a:xfrm>
            <a:off x="0" y="1845720"/>
            <a:ext cx="74484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34" name="CustomShape 35"/>
          <p:cNvSpPr/>
          <p:nvPr/>
        </p:nvSpPr>
        <p:spPr>
          <a:xfrm>
            <a:off x="0" y="2074320"/>
            <a:ext cx="53316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35" name="CustomShape 36"/>
          <p:cNvSpPr/>
          <p:nvPr/>
        </p:nvSpPr>
        <p:spPr>
          <a:xfrm>
            <a:off x="0" y="2302920"/>
            <a:ext cx="26208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36" name="CustomShape 37"/>
          <p:cNvSpPr/>
          <p:nvPr/>
        </p:nvSpPr>
        <p:spPr>
          <a:xfrm rot="16200000">
            <a:off x="-814320" y="1238400"/>
            <a:ext cx="246816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37" name="CustomShape 38"/>
          <p:cNvSpPr/>
          <p:nvPr/>
        </p:nvSpPr>
        <p:spPr>
          <a:xfrm rot="16200000">
            <a:off x="-357480" y="1014840"/>
            <a:ext cx="201780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38" name="CustomShape 39"/>
          <p:cNvSpPr/>
          <p:nvPr/>
        </p:nvSpPr>
        <p:spPr>
          <a:xfrm rot="16200000">
            <a:off x="-360" y="888120"/>
            <a:ext cx="176364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39" name="CustomShape 40"/>
          <p:cNvSpPr/>
          <p:nvPr/>
        </p:nvSpPr>
        <p:spPr>
          <a:xfrm rot="16200000">
            <a:off x="326160" y="790560"/>
            <a:ext cx="156888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40" name="CustomShape 41"/>
          <p:cNvSpPr/>
          <p:nvPr/>
        </p:nvSpPr>
        <p:spPr>
          <a:xfrm rot="16200000">
            <a:off x="636120" y="709920"/>
            <a:ext cx="140832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41" name="CustomShape 42"/>
          <p:cNvSpPr/>
          <p:nvPr/>
        </p:nvSpPr>
        <p:spPr>
          <a:xfrm rot="16200000">
            <a:off x="972360" y="604440"/>
            <a:ext cx="119628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42" name="CustomShape 43"/>
          <p:cNvSpPr/>
          <p:nvPr/>
        </p:nvSpPr>
        <p:spPr>
          <a:xfrm rot="16200000">
            <a:off x="1278000" y="528120"/>
            <a:ext cx="104400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43" name="CustomShape 44"/>
          <p:cNvSpPr/>
          <p:nvPr/>
        </p:nvSpPr>
        <p:spPr>
          <a:xfrm rot="16200000">
            <a:off x="1590120" y="441000"/>
            <a:ext cx="87912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44" name="CustomShape 45"/>
          <p:cNvSpPr/>
          <p:nvPr/>
        </p:nvSpPr>
        <p:spPr>
          <a:xfrm rot="16200000">
            <a:off x="1883520" y="377280"/>
            <a:ext cx="75240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45" name="CustomShape 46"/>
          <p:cNvSpPr/>
          <p:nvPr/>
        </p:nvSpPr>
        <p:spPr>
          <a:xfrm rot="16200000">
            <a:off x="2197800" y="292680"/>
            <a:ext cx="58320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46" name="CustomShape 47"/>
          <p:cNvSpPr/>
          <p:nvPr/>
        </p:nvSpPr>
        <p:spPr>
          <a:xfrm rot="16200000">
            <a:off x="2520720" y="199800"/>
            <a:ext cx="39672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47" name="CustomShape 48"/>
          <p:cNvSpPr/>
          <p:nvPr/>
        </p:nvSpPr>
        <p:spPr>
          <a:xfrm rot="16200000">
            <a:off x="2801520" y="148680"/>
            <a:ext cx="29520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48" name="CustomShape 49"/>
          <p:cNvSpPr/>
          <p:nvPr/>
        </p:nvSpPr>
        <p:spPr>
          <a:xfrm rot="16200000">
            <a:off x="3079080" y="102960"/>
            <a:ext cx="20124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49" name="CustomShape 50"/>
          <p:cNvSpPr/>
          <p:nvPr/>
        </p:nvSpPr>
        <p:spPr>
          <a:xfrm rot="16200000">
            <a:off x="3324960" y="85680"/>
            <a:ext cx="16812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50" name="CustomShape 51"/>
          <p:cNvSpPr/>
          <p:nvPr/>
        </p:nvSpPr>
        <p:spPr>
          <a:xfrm flipH="1">
            <a:off x="-720" y="1000800"/>
            <a:ext cx="187560" cy="3087000"/>
          </a:xfrm>
          <a:prstGeom prst="rect">
            <a:avLst/>
          </a:prstGeom>
          <a:solidFill>
            <a:srgbClr val="ab0101"/>
          </a:solidFill>
          <a:ln>
            <a:noFill/>
          </a:ln>
        </p:spPr>
      </p:sp>
      <p:sp>
        <p:nvSpPr>
          <p:cNvPr id="51" name="CustomShape 52"/>
          <p:cNvSpPr/>
          <p:nvPr/>
        </p:nvSpPr>
        <p:spPr>
          <a:xfrm flipH="1">
            <a:off x="187200" y="1000800"/>
            <a:ext cx="7126200" cy="3087000"/>
          </a:xfrm>
          <a:prstGeom prst="rect">
            <a:avLst/>
          </a:prstGeom>
          <a:solidFill>
            <a:srgbClr val="0f243e"/>
          </a:solidFill>
          <a:ln>
            <a:noFill/>
          </a:ln>
        </p:spPr>
      </p:sp>
      <p:sp>
        <p:nvSpPr>
          <p:cNvPr id="52" name="PlaceHolder 53"/>
          <p:cNvSpPr>
            <a:spLocks noGrp="1"/>
          </p:cNvSpPr>
          <p:nvPr>
            <p:ph type="title"/>
          </p:nvPr>
        </p:nvSpPr>
        <p:spPr>
          <a:xfrm>
            <a:off x="685800" y="1699920"/>
            <a:ext cx="6400440" cy="1000080"/>
          </a:xfrm>
          <a:prstGeom prst="rect">
            <a:avLst/>
          </a:prstGeom>
        </p:spPr>
        <p:txBody>
          <a:bodyPr anchor="b" bIns="91440" tIns="91440"/>
          <a:p>
            <a:r>
              <a:rPr lang="el-GR"/>
              <a:t>Πατήστε για επεξεργασία της μορφής κειμένου του τίτλου</a:t>
            </a:r>
            <a:endParaRPr/>
          </a:p>
        </p:txBody>
      </p:sp>
      <p:sp>
        <p:nvSpPr>
          <p:cNvPr id="53" name="PlaceHolder 5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l-GR"/>
              <a:t>Πατήστε για επεξεργασία της μορφής κειμένου διάρθρωσης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l-GR"/>
              <a:t>Δεύτερο επίπεδο διάρθρωσης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l-GR"/>
              <a:t>Τρίτο επίπεδο διάρθρωσης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l-GR"/>
              <a:t>Τέταρτο επίπεδο διάρθρωσης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l-GR"/>
              <a:t>Πέμπτο επίπεδο διάρθρωσης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l-GR"/>
              <a:t>Έκτο επίπεδο διάρθρωσης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l-GR"/>
              <a:t>Έβδομο επίπεδο διάρθρωσης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fede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33840" y="182880"/>
            <a:ext cx="3250800" cy="72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89" name="CustomShape 2"/>
          <p:cNvSpPr/>
          <p:nvPr/>
        </p:nvSpPr>
        <p:spPr>
          <a:xfrm rot="16200000">
            <a:off x="-827280" y="1054800"/>
            <a:ext cx="210420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90" name="CustomShape 3"/>
          <p:cNvSpPr/>
          <p:nvPr/>
        </p:nvSpPr>
        <p:spPr>
          <a:xfrm>
            <a:off x="33840" y="354240"/>
            <a:ext cx="2666520" cy="72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91" name="CustomShape 4"/>
          <p:cNvSpPr/>
          <p:nvPr/>
        </p:nvSpPr>
        <p:spPr>
          <a:xfrm>
            <a:off x="33840" y="525960"/>
            <a:ext cx="2167200" cy="72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92" name="CustomShape 5"/>
          <p:cNvSpPr/>
          <p:nvPr/>
        </p:nvSpPr>
        <p:spPr>
          <a:xfrm>
            <a:off x="33840" y="697320"/>
            <a:ext cx="1862280" cy="72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93" name="CustomShape 6"/>
          <p:cNvSpPr/>
          <p:nvPr/>
        </p:nvSpPr>
        <p:spPr>
          <a:xfrm>
            <a:off x="33840" y="868680"/>
            <a:ext cx="1489680" cy="72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94" name="CustomShape 7"/>
          <p:cNvSpPr/>
          <p:nvPr/>
        </p:nvSpPr>
        <p:spPr>
          <a:xfrm>
            <a:off x="33840" y="1040040"/>
            <a:ext cx="1218960" cy="72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95" name="CustomShape 8"/>
          <p:cNvSpPr/>
          <p:nvPr/>
        </p:nvSpPr>
        <p:spPr>
          <a:xfrm>
            <a:off x="33840" y="1211760"/>
            <a:ext cx="990360" cy="72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96" name="CustomShape 9"/>
          <p:cNvSpPr/>
          <p:nvPr/>
        </p:nvSpPr>
        <p:spPr>
          <a:xfrm>
            <a:off x="33840" y="1383120"/>
            <a:ext cx="744840" cy="72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97" name="CustomShape 10"/>
          <p:cNvSpPr/>
          <p:nvPr/>
        </p:nvSpPr>
        <p:spPr>
          <a:xfrm>
            <a:off x="33840" y="1554480"/>
            <a:ext cx="533160" cy="72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98" name="CustomShape 11"/>
          <p:cNvSpPr/>
          <p:nvPr/>
        </p:nvSpPr>
        <p:spPr>
          <a:xfrm>
            <a:off x="33840" y="1725840"/>
            <a:ext cx="262080" cy="72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99" name="CustomShape 12"/>
          <p:cNvSpPr/>
          <p:nvPr/>
        </p:nvSpPr>
        <p:spPr>
          <a:xfrm rot="16200000">
            <a:off x="-471600" y="927720"/>
            <a:ext cx="185076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00" name="CustomShape 13"/>
          <p:cNvSpPr/>
          <p:nvPr/>
        </p:nvSpPr>
        <p:spPr>
          <a:xfrm rot="16200000">
            <a:off x="-71280" y="759960"/>
            <a:ext cx="151308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01" name="CustomShape 14"/>
          <p:cNvSpPr/>
          <p:nvPr/>
        </p:nvSpPr>
        <p:spPr>
          <a:xfrm rot="16200000">
            <a:off x="253440" y="664560"/>
            <a:ext cx="132264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02" name="CustomShape 15"/>
          <p:cNvSpPr/>
          <p:nvPr/>
        </p:nvSpPr>
        <p:spPr>
          <a:xfrm rot="16200000">
            <a:off x="556200" y="591480"/>
            <a:ext cx="117648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03" name="CustomShape 16"/>
          <p:cNvSpPr/>
          <p:nvPr/>
        </p:nvSpPr>
        <p:spPr>
          <a:xfrm rot="16200000">
            <a:off x="846360" y="531360"/>
            <a:ext cx="105588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04" name="CustomShape 17"/>
          <p:cNvSpPr/>
          <p:nvPr/>
        </p:nvSpPr>
        <p:spPr>
          <a:xfrm rot="16200000">
            <a:off x="1155600" y="451800"/>
            <a:ext cx="89712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05" name="CustomShape 18"/>
          <p:cNvSpPr/>
          <p:nvPr/>
        </p:nvSpPr>
        <p:spPr>
          <a:xfrm rot="16200000">
            <a:off x="1442520" y="394920"/>
            <a:ext cx="78300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06" name="CustomShape 19"/>
          <p:cNvSpPr/>
          <p:nvPr/>
        </p:nvSpPr>
        <p:spPr>
          <a:xfrm rot="16200000">
            <a:off x="1734120" y="329760"/>
            <a:ext cx="65916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07" name="CustomShape 20"/>
          <p:cNvSpPr/>
          <p:nvPr/>
        </p:nvSpPr>
        <p:spPr>
          <a:xfrm rot="16200000">
            <a:off x="2011680" y="281880"/>
            <a:ext cx="56412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08" name="CustomShape 21"/>
          <p:cNvSpPr/>
          <p:nvPr/>
        </p:nvSpPr>
        <p:spPr>
          <a:xfrm rot="16200000">
            <a:off x="2304720" y="218160"/>
            <a:ext cx="43740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09" name="CustomShape 22"/>
          <p:cNvSpPr/>
          <p:nvPr/>
        </p:nvSpPr>
        <p:spPr>
          <a:xfrm rot="16200000">
            <a:off x="2604600" y="148320"/>
            <a:ext cx="29772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10" name="CustomShape 23"/>
          <p:cNvSpPr/>
          <p:nvPr/>
        </p:nvSpPr>
        <p:spPr>
          <a:xfrm rot="16200000">
            <a:off x="2872440" y="110520"/>
            <a:ext cx="22140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11" name="CustomShape 24"/>
          <p:cNvSpPr/>
          <p:nvPr/>
        </p:nvSpPr>
        <p:spPr>
          <a:xfrm rot="16200000">
            <a:off x="3138120" y="75960"/>
            <a:ext cx="15084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12" name="CustomShape 25"/>
          <p:cNvSpPr/>
          <p:nvPr/>
        </p:nvSpPr>
        <p:spPr>
          <a:xfrm rot="16200000">
            <a:off x="3379680" y="62640"/>
            <a:ext cx="12600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13" name="CustomShape 26"/>
          <p:cNvSpPr/>
          <p:nvPr/>
        </p:nvSpPr>
        <p:spPr>
          <a:xfrm>
            <a:off x="0" y="245520"/>
            <a:ext cx="325080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14" name="CustomShape 27"/>
          <p:cNvSpPr/>
          <p:nvPr/>
        </p:nvSpPr>
        <p:spPr>
          <a:xfrm rot="16200000">
            <a:off x="-1212120" y="1407960"/>
            <a:ext cx="280584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15" name="CustomShape 28"/>
          <p:cNvSpPr/>
          <p:nvPr/>
        </p:nvSpPr>
        <p:spPr>
          <a:xfrm>
            <a:off x="0" y="474120"/>
            <a:ext cx="266652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16" name="CustomShape 29"/>
          <p:cNvSpPr/>
          <p:nvPr/>
        </p:nvSpPr>
        <p:spPr>
          <a:xfrm>
            <a:off x="0" y="702720"/>
            <a:ext cx="216720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17" name="CustomShape 30"/>
          <p:cNvSpPr/>
          <p:nvPr/>
        </p:nvSpPr>
        <p:spPr>
          <a:xfrm>
            <a:off x="0" y="931320"/>
            <a:ext cx="186228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18" name="CustomShape 31"/>
          <p:cNvSpPr/>
          <p:nvPr/>
        </p:nvSpPr>
        <p:spPr>
          <a:xfrm>
            <a:off x="0" y="1159920"/>
            <a:ext cx="148968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19" name="CustomShape 32"/>
          <p:cNvSpPr/>
          <p:nvPr/>
        </p:nvSpPr>
        <p:spPr>
          <a:xfrm>
            <a:off x="0" y="1388520"/>
            <a:ext cx="121896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20" name="CustomShape 33"/>
          <p:cNvSpPr/>
          <p:nvPr/>
        </p:nvSpPr>
        <p:spPr>
          <a:xfrm>
            <a:off x="0" y="1617120"/>
            <a:ext cx="99036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21" name="CustomShape 34"/>
          <p:cNvSpPr/>
          <p:nvPr/>
        </p:nvSpPr>
        <p:spPr>
          <a:xfrm>
            <a:off x="0" y="1845720"/>
            <a:ext cx="74484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22" name="CustomShape 35"/>
          <p:cNvSpPr/>
          <p:nvPr/>
        </p:nvSpPr>
        <p:spPr>
          <a:xfrm>
            <a:off x="0" y="2074320"/>
            <a:ext cx="53316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23" name="CustomShape 36"/>
          <p:cNvSpPr/>
          <p:nvPr/>
        </p:nvSpPr>
        <p:spPr>
          <a:xfrm>
            <a:off x="0" y="2302920"/>
            <a:ext cx="26208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24" name="CustomShape 37"/>
          <p:cNvSpPr/>
          <p:nvPr/>
        </p:nvSpPr>
        <p:spPr>
          <a:xfrm rot="16200000">
            <a:off x="-814320" y="1238400"/>
            <a:ext cx="246816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25" name="CustomShape 38"/>
          <p:cNvSpPr/>
          <p:nvPr/>
        </p:nvSpPr>
        <p:spPr>
          <a:xfrm rot="16200000">
            <a:off x="-357480" y="1014840"/>
            <a:ext cx="201780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26" name="CustomShape 39"/>
          <p:cNvSpPr/>
          <p:nvPr/>
        </p:nvSpPr>
        <p:spPr>
          <a:xfrm rot="16200000">
            <a:off x="-360" y="888120"/>
            <a:ext cx="176364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27" name="CustomShape 40"/>
          <p:cNvSpPr/>
          <p:nvPr/>
        </p:nvSpPr>
        <p:spPr>
          <a:xfrm rot="16200000">
            <a:off x="326160" y="790560"/>
            <a:ext cx="156888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28" name="CustomShape 41"/>
          <p:cNvSpPr/>
          <p:nvPr/>
        </p:nvSpPr>
        <p:spPr>
          <a:xfrm rot="16200000">
            <a:off x="636120" y="709920"/>
            <a:ext cx="140832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29" name="CustomShape 42"/>
          <p:cNvSpPr/>
          <p:nvPr/>
        </p:nvSpPr>
        <p:spPr>
          <a:xfrm rot="16200000">
            <a:off x="972360" y="604440"/>
            <a:ext cx="119628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30" name="CustomShape 43"/>
          <p:cNvSpPr/>
          <p:nvPr/>
        </p:nvSpPr>
        <p:spPr>
          <a:xfrm rot="16200000">
            <a:off x="1278000" y="528120"/>
            <a:ext cx="104400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31" name="CustomShape 44"/>
          <p:cNvSpPr/>
          <p:nvPr/>
        </p:nvSpPr>
        <p:spPr>
          <a:xfrm rot="16200000">
            <a:off x="1590120" y="441000"/>
            <a:ext cx="87912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32" name="CustomShape 45"/>
          <p:cNvSpPr/>
          <p:nvPr/>
        </p:nvSpPr>
        <p:spPr>
          <a:xfrm rot="16200000">
            <a:off x="1883520" y="377280"/>
            <a:ext cx="75240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33" name="CustomShape 46"/>
          <p:cNvSpPr/>
          <p:nvPr/>
        </p:nvSpPr>
        <p:spPr>
          <a:xfrm rot="16200000">
            <a:off x="2197800" y="292680"/>
            <a:ext cx="58320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34" name="CustomShape 47"/>
          <p:cNvSpPr/>
          <p:nvPr/>
        </p:nvSpPr>
        <p:spPr>
          <a:xfrm rot="16200000">
            <a:off x="2520720" y="199800"/>
            <a:ext cx="39672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35" name="CustomShape 48"/>
          <p:cNvSpPr/>
          <p:nvPr/>
        </p:nvSpPr>
        <p:spPr>
          <a:xfrm rot="16200000">
            <a:off x="2801520" y="148680"/>
            <a:ext cx="29520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36" name="CustomShape 49"/>
          <p:cNvSpPr/>
          <p:nvPr/>
        </p:nvSpPr>
        <p:spPr>
          <a:xfrm rot="16200000">
            <a:off x="3079080" y="102960"/>
            <a:ext cx="20124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37" name="CustomShape 50"/>
          <p:cNvSpPr/>
          <p:nvPr/>
        </p:nvSpPr>
        <p:spPr>
          <a:xfrm rot="16200000">
            <a:off x="3324960" y="85680"/>
            <a:ext cx="168120" cy="1080"/>
          </a:xfrm>
          <a:prstGeom prst="straightConnector1">
            <a:avLst/>
          </a:prstGeom>
          <a:noFill/>
          <a:ln w="12600">
            <a:solidFill>
              <a:srgbClr val="b7cce4"/>
            </a:solidFill>
            <a:round/>
          </a:ln>
        </p:spPr>
      </p:sp>
      <p:sp>
        <p:nvSpPr>
          <p:cNvPr id="138" name="CustomShape 51"/>
          <p:cNvSpPr/>
          <p:nvPr/>
        </p:nvSpPr>
        <p:spPr>
          <a:xfrm flipH="1">
            <a:off x="-720" y="-9000"/>
            <a:ext cx="187560" cy="1209240"/>
          </a:xfrm>
          <a:prstGeom prst="rect">
            <a:avLst/>
          </a:prstGeom>
          <a:solidFill>
            <a:srgbClr val="ab0101"/>
          </a:solidFill>
          <a:ln>
            <a:noFill/>
          </a:ln>
        </p:spPr>
      </p:sp>
      <p:sp>
        <p:nvSpPr>
          <p:cNvPr id="139" name="CustomShape 52"/>
          <p:cNvSpPr/>
          <p:nvPr/>
        </p:nvSpPr>
        <p:spPr>
          <a:xfrm flipH="1">
            <a:off x="187560" y="-9000"/>
            <a:ext cx="7817760" cy="1209240"/>
          </a:xfrm>
          <a:prstGeom prst="rect">
            <a:avLst/>
          </a:prstGeom>
          <a:solidFill>
            <a:srgbClr val="0f243e"/>
          </a:solidFill>
          <a:ln>
            <a:noFill/>
          </a:ln>
        </p:spPr>
      </p:sp>
      <p:sp>
        <p:nvSpPr>
          <p:cNvPr id="140" name="PlaceHolder 53"/>
          <p:cNvSpPr>
            <a:spLocks noGrp="1"/>
          </p:cNvSpPr>
          <p:nvPr>
            <p:ph type="title"/>
          </p:nvPr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r>
              <a:rPr lang="el-GR"/>
              <a:t>Πατήστε για επεξεργασία της μορφής κειμένου του τίτλου</a:t>
            </a:r>
            <a:endParaRPr/>
          </a:p>
        </p:txBody>
      </p:sp>
      <p:sp>
        <p:nvSpPr>
          <p:cNvPr id="141" name="PlaceHolder 54"/>
          <p:cNvSpPr>
            <a:spLocks noGrp="1"/>
          </p:cNvSpPr>
          <p:nvPr>
            <p:ph type="body"/>
          </p:nvPr>
        </p:nvSpPr>
        <p:spPr>
          <a:xfrm>
            <a:off x="457200" y="1278360"/>
            <a:ext cx="8229240" cy="3629880"/>
          </a:xfrm>
          <a:prstGeom prst="rect">
            <a:avLst/>
          </a:prstGeom>
        </p:spPr>
        <p:txBody>
          <a:bodyPr bIns="91440" tIns="91440"/>
          <a:p>
            <a:pPr>
              <a:buSzPct val="25000"/>
              <a:buFont typeface="StarSymbol"/>
              <a:buChar char=""/>
            </a:pPr>
            <a:r>
              <a:rPr lang="el-GR"/>
              <a:t>Πατήστε για επεξεργασία της μορφής κειμένου διάρθρωσης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l-GR"/>
              <a:t>Δεύτερο επίπεδο διάρθρωσης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l-GR"/>
              <a:t>Τρίτο επίπεδο διάρθρωσης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l-GR"/>
              <a:t>Τέταρτο επίπεδο διάρθρωσης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l-GR"/>
              <a:t>Πέμπτο επίπεδο διάρθρωσης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l-GR"/>
              <a:t>Έκτο επίπεδο διάρθρωσης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l-GR"/>
              <a:t>Έβδομο επίπεδο διάρθρωσης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image" Target="../media/image22.png"/><Relationship Id="rId3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image" Target="../media/image24.png"/><Relationship Id="rId3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5.png"/><Relationship Id="rId2" Type="http://schemas.openxmlformats.org/officeDocument/2006/relationships/image" Target="../media/image26.png"/><Relationship Id="rId3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7.png"/><Relationship Id="rId2" Type="http://schemas.openxmlformats.org/officeDocument/2006/relationships/image" Target="../media/image28.png"/><Relationship Id="rId3" Type="http://schemas.openxmlformats.org/officeDocument/2006/relationships/slideLayout" Target="../slideLayouts/slideLayout1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9.png"/><Relationship Id="rId2" Type="http://schemas.openxmlformats.org/officeDocument/2006/relationships/image" Target="../media/image30.png"/><Relationship Id="rId3" Type="http://schemas.openxmlformats.org/officeDocument/2006/relationships/slideLayout" Target="../slideLayouts/slideLayout1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31.png"/><Relationship Id="rId2" Type="http://schemas.openxmlformats.org/officeDocument/2006/relationships/image" Target="../media/image32.png"/><Relationship Id="rId3" Type="http://schemas.openxmlformats.org/officeDocument/2006/relationships/slideLayout" Target="../slideLayouts/slideLayout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33.png"/><Relationship Id="rId2" Type="http://schemas.openxmlformats.org/officeDocument/2006/relationships/image" Target="../media/image34.png"/><Relationship Id="rId3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image" Target="../media/image18.png"/><Relationship Id="rId3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image" Target="../media/image20.png"/><Relationship Id="rId3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208800" y="994320"/>
            <a:ext cx="7119360" cy="141300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l-GR" sz="4400">
                <a:solidFill>
                  <a:srgbClr val="efede2"/>
                </a:solidFill>
                <a:latin typeface="Arial"/>
                <a:ea typeface="Arial"/>
              </a:rPr>
              <a:t>Αποτελέσματα ερωτηματολογίων</a:t>
            </a:r>
            <a:endParaRPr/>
          </a:p>
        </p:txBody>
      </p:sp>
      <p:sp>
        <p:nvSpPr>
          <p:cNvPr id="177" name="TextShape 2"/>
          <p:cNvSpPr txBox="1"/>
          <p:nvPr/>
        </p:nvSpPr>
        <p:spPr>
          <a:xfrm>
            <a:off x="50760" y="2407680"/>
            <a:ext cx="7277400" cy="165420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el-GR" sz="2400">
                <a:solidFill>
                  <a:srgbClr val="efede2"/>
                </a:solidFill>
                <a:latin typeface="Arial"/>
                <a:ea typeface="Arial"/>
              </a:rPr>
              <a:t>  </a:t>
            </a:r>
            <a:r>
              <a:rPr lang="el-GR" sz="2400">
                <a:solidFill>
                  <a:srgbClr val="efede2"/>
                </a:solidFill>
                <a:latin typeface="Arial"/>
                <a:ea typeface="Arial"/>
              </a:rPr>
              <a:t>Βάση έρευνας στην πόλη της Ζακύνθου και στο                Γενικό Λύκειο Κατασταρίου </a:t>
            </a:r>
            <a:r>
              <a:rPr lang="el-GR" sz="2400">
                <a:solidFill>
                  <a:srgbClr val="efede2"/>
                </a:solidFill>
                <a:latin typeface="Arial"/>
                <a:ea typeface="Arial"/>
              </a:rPr>
              <a:t>
</a:t>
            </a:r>
            <a:r>
              <a:rPr lang="el-GR" sz="2400">
                <a:solidFill>
                  <a:srgbClr val="efede2"/>
                </a:solidFill>
                <a:latin typeface="Arial"/>
                <a:ea typeface="Arial"/>
              </a:rPr>
              <a:t>
</a:t>
            </a:r>
            <a:r>
              <a:rPr lang="el-GR" sz="2400">
                <a:solidFill>
                  <a:srgbClr val="efede2"/>
                </a:solidFill>
                <a:latin typeface="Arial"/>
                <a:ea typeface="Arial"/>
              </a:rPr>
              <a:t> Σχολική χρονιά 2013-2014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835560" y="268200"/>
            <a:ext cx="7472520" cy="8571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l-GR" sz="2400">
                <a:solidFill>
                  <a:srgbClr val="efede2"/>
                </a:solidFill>
                <a:latin typeface="Arial"/>
                <a:ea typeface="Arial"/>
              </a:rPr>
              <a:t>Ποία θεωρείτε ότι είναι το μορφωτικό  επίπεδο των ανθρώπων που αποδέχονται τον φασισμό;</a:t>
            </a:r>
            <a:endParaRPr/>
          </a:p>
        </p:txBody>
      </p:sp>
      <p:sp>
        <p:nvSpPr>
          <p:cNvPr id="211" name="TextShape 2"/>
          <p:cNvSpPr txBox="1"/>
          <p:nvPr/>
        </p:nvSpPr>
        <p:spPr>
          <a:xfrm>
            <a:off x="8323920" y="4435200"/>
            <a:ext cx="362520" cy="48996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el-GR">
                <a:solidFill>
                  <a:srgbClr val="1f497d"/>
                </a:solidFill>
                <a:latin typeface="Arial"/>
                <a:ea typeface="Arial"/>
              </a:rPr>
              <a:t> </a:t>
            </a:r>
            <a:endParaRPr/>
          </a:p>
        </p:txBody>
      </p:sp>
      <p:pic>
        <p:nvPicPr>
          <p:cNvPr descr="" id="212" name="Shape 160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1609560"/>
            <a:ext cx="5714640" cy="3533400"/>
          </a:xfrm>
          <a:prstGeom prst="rect">
            <a:avLst/>
          </a:prstGeom>
          <a:ln>
            <a:noFill/>
          </a:ln>
        </p:spPr>
      </p:pic>
      <p:pic>
        <p:nvPicPr>
          <p:cNvPr descr="" id="213" name="Shape 161"/>
          <p:cNvPicPr/>
          <p:nvPr/>
        </p:nvPicPr>
        <p:blipFill>
          <a:blip r:embed="rId2"/>
          <a:stretch>
            <a:fillRect/>
          </a:stretch>
        </p:blipFill>
        <p:spPr>
          <a:xfrm>
            <a:off x="4539960" y="1609560"/>
            <a:ext cx="4603680" cy="3533400"/>
          </a:xfrm>
          <a:prstGeom prst="rect">
            <a:avLst/>
          </a:prstGeom>
          <a:ln>
            <a:noFill/>
          </a:ln>
        </p:spPr>
      </p:pic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457200" y="465120"/>
            <a:ext cx="8229240" cy="8571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l-GR" sz="2400">
                <a:solidFill>
                  <a:srgbClr val="efede2"/>
                </a:solidFill>
                <a:latin typeface="Arial"/>
                <a:ea typeface="Arial"/>
              </a:rPr>
              <a:t>Ποία θεωρείτε ότι είναι η οικονομική κατάσταση των ανθρώπων που αποδέχονται πιο εύκολα φασιστικές ιδεολογίες</a:t>
            </a:r>
            <a:endParaRPr/>
          </a:p>
        </p:txBody>
      </p:sp>
      <p:sp>
        <p:nvSpPr>
          <p:cNvPr id="215" name="TextShape 2"/>
          <p:cNvSpPr txBox="1"/>
          <p:nvPr/>
        </p:nvSpPr>
        <p:spPr>
          <a:xfrm>
            <a:off x="8323920" y="4704840"/>
            <a:ext cx="362520" cy="2206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el-GR">
                <a:solidFill>
                  <a:srgbClr val="1f497d"/>
                </a:solidFill>
                <a:latin typeface="Arial"/>
                <a:ea typeface="Arial"/>
              </a:rPr>
              <a:t> </a:t>
            </a:r>
            <a:endParaRPr/>
          </a:p>
        </p:txBody>
      </p:sp>
      <p:pic>
        <p:nvPicPr>
          <p:cNvPr descr="" id="216" name="Shape 168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1609560"/>
            <a:ext cx="4907160" cy="3533400"/>
          </a:xfrm>
          <a:prstGeom prst="rect">
            <a:avLst/>
          </a:prstGeom>
          <a:ln>
            <a:noFill/>
          </a:ln>
        </p:spPr>
      </p:pic>
      <p:pic>
        <p:nvPicPr>
          <p:cNvPr descr="" id="217" name="Shape 169"/>
          <p:cNvPicPr/>
          <p:nvPr/>
        </p:nvPicPr>
        <p:blipFill>
          <a:blip r:embed="rId2"/>
          <a:stretch>
            <a:fillRect/>
          </a:stretch>
        </p:blipFill>
        <p:spPr>
          <a:xfrm>
            <a:off x="4385520" y="1609560"/>
            <a:ext cx="4758120" cy="3533400"/>
          </a:xfrm>
          <a:prstGeom prst="rect">
            <a:avLst/>
          </a:prstGeom>
          <a:ln>
            <a:noFill/>
          </a:ln>
        </p:spPr>
      </p:pic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457200" y="226800"/>
            <a:ext cx="8229240" cy="8571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l-GR" sz="2400">
                <a:solidFill>
                  <a:srgbClr val="efede2"/>
                </a:solidFill>
                <a:latin typeface="Arial"/>
                <a:ea typeface="Arial"/>
              </a:rPr>
              <a:t>Ποία θεωρείτε ότι είναι τα βασικά χαρακτηριστικά του φασισμού;</a:t>
            </a:r>
            <a:endParaRPr/>
          </a:p>
        </p:txBody>
      </p:sp>
      <p:sp>
        <p:nvSpPr>
          <p:cNvPr id="219" name="TextShape 2"/>
          <p:cNvSpPr txBox="1"/>
          <p:nvPr/>
        </p:nvSpPr>
        <p:spPr>
          <a:xfrm>
            <a:off x="8292600" y="4673520"/>
            <a:ext cx="393840" cy="25200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el-GR">
                <a:solidFill>
                  <a:srgbClr val="1f497d"/>
                </a:solidFill>
                <a:latin typeface="Arial"/>
                <a:ea typeface="Arial"/>
              </a:rPr>
              <a:t> </a:t>
            </a:r>
            <a:endParaRPr/>
          </a:p>
        </p:txBody>
      </p:sp>
      <p:pic>
        <p:nvPicPr>
          <p:cNvPr descr="" id="220" name="Shape 176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1655640"/>
            <a:ext cx="5294160" cy="3533400"/>
          </a:xfrm>
          <a:prstGeom prst="rect">
            <a:avLst/>
          </a:prstGeom>
          <a:ln>
            <a:noFill/>
          </a:ln>
        </p:spPr>
      </p:pic>
      <p:pic>
        <p:nvPicPr>
          <p:cNvPr descr="" id="221" name="Shape 177"/>
          <p:cNvPicPr/>
          <p:nvPr/>
        </p:nvPicPr>
        <p:blipFill>
          <a:blip r:embed="rId2"/>
          <a:stretch>
            <a:fillRect/>
          </a:stretch>
        </p:blipFill>
        <p:spPr>
          <a:xfrm>
            <a:off x="4008960" y="1655640"/>
            <a:ext cx="5714640" cy="3533400"/>
          </a:xfrm>
          <a:prstGeom prst="rect">
            <a:avLst/>
          </a:prstGeom>
          <a:ln>
            <a:noFill/>
          </a:ln>
        </p:spPr>
      </p:pic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Shape 1"/>
          <p:cNvSpPr txBox="1"/>
          <p:nvPr/>
        </p:nvSpPr>
        <p:spPr>
          <a:xfrm>
            <a:off x="457200" y="185400"/>
            <a:ext cx="8229240" cy="8571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l-GR" sz="2400">
                <a:solidFill>
                  <a:srgbClr val="efede2"/>
                </a:solidFill>
                <a:latin typeface="Arial"/>
                <a:ea typeface="Arial"/>
              </a:rPr>
              <a:t>Πόσο σημαντικός πιστεύεται ότι είναι ο ρόλος της οικογένειας στην αποδοχή ή μη αποδοχή του φασισμού;</a:t>
            </a:r>
            <a:endParaRPr/>
          </a:p>
        </p:txBody>
      </p:sp>
      <p:sp>
        <p:nvSpPr>
          <p:cNvPr id="223" name="TextShape 2"/>
          <p:cNvSpPr txBox="1"/>
          <p:nvPr/>
        </p:nvSpPr>
        <p:spPr>
          <a:xfrm>
            <a:off x="8168400" y="4456080"/>
            <a:ext cx="518040" cy="46944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el-GR">
                <a:solidFill>
                  <a:srgbClr val="1f497d"/>
                </a:solidFill>
                <a:latin typeface="Arial"/>
                <a:ea typeface="Arial"/>
              </a:rPr>
              <a:t> </a:t>
            </a:r>
            <a:endParaRPr/>
          </a:p>
        </p:txBody>
      </p:sp>
      <p:pic>
        <p:nvPicPr>
          <p:cNvPr descr="" id="224" name="Shape 184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1609560"/>
            <a:ext cx="4881600" cy="3533400"/>
          </a:xfrm>
          <a:prstGeom prst="rect">
            <a:avLst/>
          </a:prstGeom>
          <a:ln>
            <a:noFill/>
          </a:ln>
        </p:spPr>
      </p:pic>
      <p:pic>
        <p:nvPicPr>
          <p:cNvPr descr="" id="225" name="Shape 185"/>
          <p:cNvPicPr/>
          <p:nvPr/>
        </p:nvPicPr>
        <p:blipFill>
          <a:blip r:embed="rId2"/>
          <a:stretch>
            <a:fillRect/>
          </a:stretch>
        </p:blipFill>
        <p:spPr>
          <a:xfrm>
            <a:off x="4052520" y="1609560"/>
            <a:ext cx="5091120" cy="3533400"/>
          </a:xfrm>
          <a:prstGeom prst="rect">
            <a:avLst/>
          </a:prstGeom>
          <a:ln>
            <a:noFill/>
          </a:ln>
        </p:spPr>
      </p:pic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457200" y="101160"/>
            <a:ext cx="7315200" cy="10137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l-GR" sz="2400">
                <a:solidFill>
                  <a:srgbClr val="efede2"/>
                </a:solidFill>
                <a:latin typeface="Arial"/>
                <a:ea typeface="Arial"/>
              </a:rPr>
              <a:t>Πόσο νομίζετε ότι η εκπαίδευση επηρεάζει  στην ανάπτυξη φασιστικών αντιλήψεων;</a:t>
            </a:r>
            <a:endParaRPr/>
          </a:p>
        </p:txBody>
      </p:sp>
      <p:sp>
        <p:nvSpPr>
          <p:cNvPr id="227" name="TextShape 2"/>
          <p:cNvSpPr txBox="1"/>
          <p:nvPr/>
        </p:nvSpPr>
        <p:spPr>
          <a:xfrm>
            <a:off x="7981920" y="4227840"/>
            <a:ext cx="704520" cy="6976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el-GR">
                <a:solidFill>
                  <a:srgbClr val="1f497d"/>
                </a:solidFill>
                <a:latin typeface="Arial"/>
                <a:ea typeface="Arial"/>
              </a:rPr>
              <a:t> </a:t>
            </a:r>
            <a:endParaRPr/>
          </a:p>
        </p:txBody>
      </p:sp>
      <p:pic>
        <p:nvPicPr>
          <p:cNvPr descr="" id="228" name="Shape 19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1609560"/>
            <a:ext cx="5714640" cy="3533400"/>
          </a:xfrm>
          <a:prstGeom prst="rect">
            <a:avLst/>
          </a:prstGeom>
          <a:ln>
            <a:noFill/>
          </a:ln>
        </p:spPr>
      </p:pic>
      <p:pic>
        <p:nvPicPr>
          <p:cNvPr descr="" id="229" name="Shape 193"/>
          <p:cNvPicPr/>
          <p:nvPr/>
        </p:nvPicPr>
        <p:blipFill>
          <a:blip r:embed="rId2"/>
          <a:stretch>
            <a:fillRect/>
          </a:stretch>
        </p:blipFill>
        <p:spPr>
          <a:xfrm>
            <a:off x="3429000" y="1609560"/>
            <a:ext cx="5714640" cy="3533400"/>
          </a:xfrm>
          <a:prstGeom prst="rect">
            <a:avLst/>
          </a:prstGeom>
          <a:ln>
            <a:noFill/>
          </a:ln>
        </p:spPr>
      </p:pic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xtShape 1"/>
          <p:cNvSpPr txBox="1"/>
          <p:nvPr/>
        </p:nvSpPr>
        <p:spPr>
          <a:xfrm>
            <a:off x="196920" y="143640"/>
            <a:ext cx="8002080" cy="8571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l-GR" sz="2400">
                <a:solidFill>
                  <a:srgbClr val="efede2"/>
                </a:solidFill>
                <a:latin typeface="Arial"/>
                <a:ea typeface="Arial"/>
              </a:rPr>
              <a:t>Σε γενικές γραμμές, ποία νομίζετε ότι είναι τα πραγματικά αίτια της ανάπτυξης των φασιστικών ιδεολογιών;</a:t>
            </a:r>
            <a:endParaRPr/>
          </a:p>
        </p:txBody>
      </p:sp>
      <p:sp>
        <p:nvSpPr>
          <p:cNvPr id="231" name="TextShape 2"/>
          <p:cNvSpPr txBox="1"/>
          <p:nvPr/>
        </p:nvSpPr>
        <p:spPr>
          <a:xfrm>
            <a:off x="8157960" y="4507920"/>
            <a:ext cx="528480" cy="41796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el-GR">
                <a:solidFill>
                  <a:srgbClr val="1f497d"/>
                </a:solidFill>
                <a:latin typeface="Arial"/>
                <a:ea typeface="Arial"/>
              </a:rPr>
              <a:t> </a:t>
            </a:r>
            <a:endParaRPr/>
          </a:p>
        </p:txBody>
      </p:sp>
      <p:pic>
        <p:nvPicPr>
          <p:cNvPr descr="" id="232" name="Shape 200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1615320"/>
            <a:ext cx="5119920" cy="3528000"/>
          </a:xfrm>
          <a:prstGeom prst="rect">
            <a:avLst/>
          </a:prstGeom>
          <a:ln>
            <a:noFill/>
          </a:ln>
        </p:spPr>
      </p:pic>
      <p:pic>
        <p:nvPicPr>
          <p:cNvPr descr="" id="233" name="Shape 201"/>
          <p:cNvPicPr/>
          <p:nvPr/>
        </p:nvPicPr>
        <p:blipFill>
          <a:blip r:embed="rId2"/>
          <a:stretch>
            <a:fillRect/>
          </a:stretch>
        </p:blipFill>
        <p:spPr>
          <a:xfrm>
            <a:off x="3979800" y="1615320"/>
            <a:ext cx="5163840" cy="3528000"/>
          </a:xfrm>
          <a:prstGeom prst="rect">
            <a:avLst/>
          </a:prstGeom>
          <a:ln>
            <a:noFill/>
          </a:ln>
        </p:spPr>
      </p:pic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457200" y="402840"/>
            <a:ext cx="8229240" cy="8571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l-GR" sz="2400">
                <a:solidFill>
                  <a:srgbClr val="efede2"/>
                </a:solidFill>
                <a:latin typeface="Arial"/>
                <a:ea typeface="Arial"/>
              </a:rPr>
              <a:t>Γνωρίζετε τρόπους αντιμετώπισης του φαινομένου του φασισμού.</a:t>
            </a:r>
            <a:r>
              <a:rPr lang="el-GR" sz="2400">
                <a:solidFill>
                  <a:srgbClr val="efede2"/>
                </a:solidFill>
                <a:latin typeface="Arial"/>
                <a:ea typeface="Arial"/>
              </a:rPr>
              <a:t>
</a:t>
            </a:r>
            <a:r>
              <a:rPr lang="el-GR" sz="2400">
                <a:solidFill>
                  <a:srgbClr val="efede2"/>
                </a:solidFill>
                <a:latin typeface="Arial"/>
                <a:ea typeface="Arial"/>
              </a:rPr>
              <a:t>Αν ναι, ποιούς;</a:t>
            </a:r>
            <a:endParaRPr/>
          </a:p>
        </p:txBody>
      </p:sp>
      <p:sp>
        <p:nvSpPr>
          <p:cNvPr id="235" name="TextShape 2"/>
          <p:cNvSpPr txBox="1"/>
          <p:nvPr/>
        </p:nvSpPr>
        <p:spPr>
          <a:xfrm>
            <a:off x="8220240" y="4590720"/>
            <a:ext cx="466200" cy="33480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el-GR">
                <a:solidFill>
                  <a:srgbClr val="1f497d"/>
                </a:solidFill>
                <a:latin typeface="Arial"/>
                <a:ea typeface="Arial"/>
              </a:rPr>
              <a:t> </a:t>
            </a:r>
            <a:endParaRPr/>
          </a:p>
        </p:txBody>
      </p:sp>
      <p:pic>
        <p:nvPicPr>
          <p:cNvPr descr="" id="236" name="Shape 208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1656720"/>
            <a:ext cx="4819320" cy="3486600"/>
          </a:xfrm>
          <a:prstGeom prst="rect">
            <a:avLst/>
          </a:prstGeom>
          <a:ln>
            <a:noFill/>
          </a:ln>
        </p:spPr>
      </p:pic>
      <p:pic>
        <p:nvPicPr>
          <p:cNvPr descr="" id="237" name="Shape 209"/>
          <p:cNvPicPr/>
          <p:nvPr/>
        </p:nvPicPr>
        <p:blipFill>
          <a:blip r:embed="rId2"/>
          <a:stretch>
            <a:fillRect/>
          </a:stretch>
        </p:blipFill>
        <p:spPr>
          <a:xfrm>
            <a:off x="4000680" y="1656720"/>
            <a:ext cx="5142960" cy="3486600"/>
          </a:xfrm>
          <a:prstGeom prst="rect">
            <a:avLst/>
          </a:prstGeom>
          <a:ln>
            <a:noFill/>
          </a:ln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3535920" y="348480"/>
            <a:ext cx="2072160" cy="8571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l-GR" sz="4400">
                <a:solidFill>
                  <a:srgbClr val="efede2"/>
                </a:solidFill>
                <a:latin typeface="Arial"/>
                <a:ea typeface="Arial"/>
              </a:rPr>
              <a:t>Φύλο</a:t>
            </a:r>
            <a:endParaRPr/>
          </a:p>
        </p:txBody>
      </p:sp>
      <p:sp>
        <p:nvSpPr>
          <p:cNvPr id="179" name="TextShape 2"/>
          <p:cNvSpPr txBox="1"/>
          <p:nvPr/>
        </p:nvSpPr>
        <p:spPr>
          <a:xfrm>
            <a:off x="5284440" y="1532520"/>
            <a:ext cx="3514680" cy="62820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el-GR">
                <a:solidFill>
                  <a:srgbClr val="1f497d"/>
                </a:solidFill>
                <a:latin typeface="Arial"/>
                <a:ea typeface="Arial"/>
              </a:rPr>
              <a:t>  </a:t>
            </a:r>
            <a:endParaRPr/>
          </a:p>
        </p:txBody>
      </p:sp>
      <p:pic>
        <p:nvPicPr>
          <p:cNvPr descr="" id="180" name="Shape 96"/>
          <p:cNvPicPr/>
          <p:nvPr/>
        </p:nvPicPr>
        <p:blipFill>
          <a:blip r:embed="rId1"/>
          <a:stretch>
            <a:fillRect/>
          </a:stretch>
        </p:blipFill>
        <p:spPr>
          <a:xfrm>
            <a:off x="3978360" y="1609560"/>
            <a:ext cx="5165280" cy="3533400"/>
          </a:xfrm>
          <a:prstGeom prst="rect">
            <a:avLst/>
          </a:prstGeom>
          <a:ln>
            <a:noFill/>
          </a:ln>
        </p:spPr>
      </p:pic>
      <p:pic>
        <p:nvPicPr>
          <p:cNvPr descr="" id="181" name="Shape 97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609560"/>
            <a:ext cx="4939920" cy="3533400"/>
          </a:xfrm>
          <a:prstGeom prst="rect">
            <a:avLst/>
          </a:prstGeom>
          <a:ln>
            <a:noFill/>
          </a:ln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3568680" y="241560"/>
            <a:ext cx="2006640" cy="8571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l-GR" sz="4400">
                <a:solidFill>
                  <a:srgbClr val="efede2"/>
                </a:solidFill>
                <a:latin typeface="Arial"/>
                <a:ea typeface="Arial"/>
              </a:rPr>
              <a:t>Ηλικίες</a:t>
            </a:r>
            <a:endParaRPr/>
          </a:p>
        </p:txBody>
      </p:sp>
      <p:sp>
        <p:nvSpPr>
          <p:cNvPr id="183" name="TextShape 2"/>
          <p:cNvSpPr txBox="1"/>
          <p:nvPr/>
        </p:nvSpPr>
        <p:spPr>
          <a:xfrm>
            <a:off x="7968240" y="4524480"/>
            <a:ext cx="718200" cy="40104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el-GR">
                <a:solidFill>
                  <a:srgbClr val="1f497d"/>
                </a:solidFill>
                <a:latin typeface="Arial"/>
                <a:ea typeface="Arial"/>
              </a:rPr>
              <a:t> </a:t>
            </a:r>
            <a:endParaRPr/>
          </a:p>
        </p:txBody>
      </p:sp>
      <p:pic>
        <p:nvPicPr>
          <p:cNvPr descr="" id="184" name="Shape 104"/>
          <p:cNvPicPr/>
          <p:nvPr/>
        </p:nvPicPr>
        <p:blipFill>
          <a:blip r:embed="rId1"/>
          <a:stretch>
            <a:fillRect/>
          </a:stretch>
        </p:blipFill>
        <p:spPr>
          <a:xfrm>
            <a:off x="4132800" y="1609560"/>
            <a:ext cx="5010840" cy="3533400"/>
          </a:xfrm>
          <a:prstGeom prst="rect">
            <a:avLst/>
          </a:prstGeom>
          <a:ln>
            <a:noFill/>
          </a:ln>
        </p:spPr>
      </p:pic>
      <p:pic>
        <p:nvPicPr>
          <p:cNvPr descr="" id="185" name="Shape 105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609560"/>
            <a:ext cx="5010840" cy="3533400"/>
          </a:xfrm>
          <a:prstGeom prst="rect">
            <a:avLst/>
          </a:prstGeom>
          <a:ln>
            <a:noFill/>
          </a:ln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1579320" y="229680"/>
            <a:ext cx="5985000" cy="8571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l-GR" sz="3600">
                <a:solidFill>
                  <a:srgbClr val="efede2"/>
                </a:solidFill>
                <a:latin typeface="Arial"/>
                <a:ea typeface="Arial"/>
              </a:rPr>
              <a:t>Επαγγελματικός τομέας</a:t>
            </a:r>
            <a:endParaRPr/>
          </a:p>
        </p:txBody>
      </p:sp>
      <p:sp>
        <p:nvSpPr>
          <p:cNvPr id="187" name="TextShape 2"/>
          <p:cNvSpPr txBox="1"/>
          <p:nvPr/>
        </p:nvSpPr>
        <p:spPr>
          <a:xfrm>
            <a:off x="8562240" y="4702680"/>
            <a:ext cx="124560" cy="22284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el-GR">
                <a:solidFill>
                  <a:srgbClr val="1f497d"/>
                </a:solidFill>
                <a:latin typeface="Arial"/>
                <a:ea typeface="Arial"/>
              </a:rPr>
              <a:t> </a:t>
            </a:r>
            <a:endParaRPr/>
          </a:p>
        </p:txBody>
      </p:sp>
      <p:pic>
        <p:nvPicPr>
          <p:cNvPr descr="" id="188" name="Shape 11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1609560"/>
            <a:ext cx="5369040" cy="3533400"/>
          </a:xfrm>
          <a:prstGeom prst="rect">
            <a:avLst/>
          </a:prstGeom>
          <a:ln>
            <a:noFill/>
          </a:ln>
        </p:spPr>
      </p:pic>
      <p:pic>
        <p:nvPicPr>
          <p:cNvPr descr="" id="189" name="Shape 113"/>
          <p:cNvPicPr/>
          <p:nvPr/>
        </p:nvPicPr>
        <p:blipFill>
          <a:blip r:embed="rId2"/>
          <a:stretch>
            <a:fillRect/>
          </a:stretch>
        </p:blipFill>
        <p:spPr>
          <a:xfrm>
            <a:off x="3897000" y="1609560"/>
            <a:ext cx="5246640" cy="3533400"/>
          </a:xfrm>
          <a:prstGeom prst="rect">
            <a:avLst/>
          </a:prstGeom>
          <a:ln>
            <a:noFill/>
          </a:ln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861120" y="170280"/>
            <a:ext cx="8229240" cy="8571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l-GR" sz="3600">
                <a:solidFill>
                  <a:srgbClr val="efede2"/>
                </a:solidFill>
                <a:latin typeface="Arial"/>
                <a:ea typeface="Arial"/>
              </a:rPr>
              <a:t>Γνωρίζετε τι είναι ο φασισμός ;</a:t>
            </a:r>
            <a:endParaRPr/>
          </a:p>
        </p:txBody>
      </p:sp>
      <p:sp>
        <p:nvSpPr>
          <p:cNvPr id="191" name="TextShape 2"/>
          <p:cNvSpPr txBox="1"/>
          <p:nvPr/>
        </p:nvSpPr>
        <p:spPr>
          <a:xfrm>
            <a:off x="8300880" y="4572000"/>
            <a:ext cx="385560" cy="35316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el-GR">
                <a:solidFill>
                  <a:srgbClr val="1f497d"/>
                </a:solidFill>
                <a:latin typeface="Arial"/>
                <a:ea typeface="Arial"/>
              </a:rPr>
              <a:t> </a:t>
            </a:r>
            <a:endParaRPr/>
          </a:p>
        </p:txBody>
      </p:sp>
      <p:pic>
        <p:nvPicPr>
          <p:cNvPr descr="" id="192" name="Shape 120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1687680"/>
            <a:ext cx="5058000" cy="3455280"/>
          </a:xfrm>
          <a:prstGeom prst="rect">
            <a:avLst/>
          </a:prstGeom>
          <a:ln>
            <a:noFill/>
          </a:ln>
        </p:spPr>
      </p:pic>
      <p:pic>
        <p:nvPicPr>
          <p:cNvPr descr="" id="193" name="Shape 121"/>
          <p:cNvPicPr/>
          <p:nvPr/>
        </p:nvPicPr>
        <p:blipFill>
          <a:blip r:embed="rId2"/>
          <a:stretch>
            <a:fillRect/>
          </a:stretch>
        </p:blipFill>
        <p:spPr>
          <a:xfrm>
            <a:off x="4332600" y="1687680"/>
            <a:ext cx="4757760" cy="3455280"/>
          </a:xfrm>
          <a:prstGeom prst="rect">
            <a:avLst/>
          </a:prstGeom>
          <a:ln>
            <a:noFill/>
          </a:ln>
        </p:spPr>
      </p:pic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207360" y="0"/>
            <a:ext cx="8012520" cy="115992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l-GR" sz="3600">
                <a:solidFill>
                  <a:srgbClr val="efede2"/>
                </a:solidFill>
                <a:latin typeface="Arial"/>
                <a:ea typeface="Arial"/>
              </a:rPr>
              <a:t>Θεωρείτε ότι είναι επικίνδυνο φαινόμενο;</a:t>
            </a:r>
            <a:endParaRPr/>
          </a:p>
        </p:txBody>
      </p:sp>
      <p:sp>
        <p:nvSpPr>
          <p:cNvPr id="195" name="TextShape 2"/>
          <p:cNvSpPr txBox="1"/>
          <p:nvPr/>
        </p:nvSpPr>
        <p:spPr>
          <a:xfrm>
            <a:off x="8419680" y="4536360"/>
            <a:ext cx="267120" cy="38916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el-GR">
                <a:solidFill>
                  <a:srgbClr val="1f497d"/>
                </a:solidFill>
                <a:latin typeface="Arial"/>
                <a:ea typeface="Arial"/>
              </a:rPr>
              <a:t> </a:t>
            </a:r>
            <a:endParaRPr/>
          </a:p>
        </p:txBody>
      </p:sp>
      <p:pic>
        <p:nvPicPr>
          <p:cNvPr descr="" id="196" name="Shape 128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1609560"/>
            <a:ext cx="5401080" cy="3533400"/>
          </a:xfrm>
          <a:prstGeom prst="rect">
            <a:avLst/>
          </a:prstGeom>
          <a:ln>
            <a:noFill/>
          </a:ln>
        </p:spPr>
      </p:pic>
      <p:pic>
        <p:nvPicPr>
          <p:cNvPr descr="" id="197" name="Shape 129"/>
          <p:cNvPicPr/>
          <p:nvPr/>
        </p:nvPicPr>
        <p:blipFill>
          <a:blip r:embed="rId2"/>
          <a:stretch>
            <a:fillRect/>
          </a:stretch>
        </p:blipFill>
        <p:spPr>
          <a:xfrm>
            <a:off x="3918960" y="1609560"/>
            <a:ext cx="5224680" cy="3533400"/>
          </a:xfrm>
          <a:prstGeom prst="rect">
            <a:avLst/>
          </a:prstGeom>
          <a:ln>
            <a:noFill/>
          </a:ln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Shape 1"/>
          <p:cNvSpPr txBox="1"/>
          <p:nvPr/>
        </p:nvSpPr>
        <p:spPr>
          <a:xfrm>
            <a:off x="891720" y="257040"/>
            <a:ext cx="7360560" cy="81612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l-GR">
                <a:solidFill>
                  <a:srgbClr val="efede2"/>
                </a:solidFill>
                <a:latin typeface="Arial"/>
                <a:ea typeface="Arial"/>
              </a:rPr>
              <a:t>Πιστεύεται πως υπάρχουν δείγματα φασισμού στην χώρα σας ;</a:t>
            </a:r>
            <a:endParaRPr/>
          </a:p>
        </p:txBody>
      </p:sp>
      <p:sp>
        <p:nvSpPr>
          <p:cNvPr id="199" name="TextShape 2"/>
          <p:cNvSpPr txBox="1"/>
          <p:nvPr/>
        </p:nvSpPr>
        <p:spPr>
          <a:xfrm>
            <a:off x="8438040" y="4787640"/>
            <a:ext cx="248760" cy="13752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el-GR">
                <a:solidFill>
                  <a:srgbClr val="1f497d"/>
                </a:solidFill>
                <a:latin typeface="Arial"/>
                <a:ea typeface="Arial"/>
              </a:rPr>
              <a:t> </a:t>
            </a:r>
            <a:endParaRPr/>
          </a:p>
        </p:txBody>
      </p:sp>
      <p:pic>
        <p:nvPicPr>
          <p:cNvPr descr="" id="200" name="Shape 136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1609560"/>
            <a:ext cx="5714640" cy="3533400"/>
          </a:xfrm>
          <a:prstGeom prst="rect">
            <a:avLst/>
          </a:prstGeom>
          <a:ln>
            <a:noFill/>
          </a:ln>
        </p:spPr>
      </p:pic>
      <p:pic>
        <p:nvPicPr>
          <p:cNvPr descr="" id="201" name="Shape 137"/>
          <p:cNvPicPr/>
          <p:nvPr/>
        </p:nvPicPr>
        <p:blipFill>
          <a:blip r:embed="rId2"/>
          <a:stretch>
            <a:fillRect/>
          </a:stretch>
        </p:blipFill>
        <p:spPr>
          <a:xfrm>
            <a:off x="4320720" y="1609560"/>
            <a:ext cx="5714640" cy="3471120"/>
          </a:xfrm>
          <a:prstGeom prst="rect">
            <a:avLst/>
          </a:prstGeom>
          <a:ln>
            <a:noFill/>
          </a:ln>
        </p:spPr>
      </p:pic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1291680" y="319320"/>
            <a:ext cx="6559920" cy="85752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l-GR" sz="2400">
                <a:solidFill>
                  <a:srgbClr val="efede2"/>
                </a:solidFill>
                <a:latin typeface="Arial"/>
                <a:ea typeface="Arial"/>
              </a:rPr>
              <a:t>Νομίζετε ότι ο φασισμός αποτελεί λύση στα προβλήματα της κοινωνίας;</a:t>
            </a:r>
            <a:endParaRPr/>
          </a:p>
        </p:txBody>
      </p:sp>
      <p:sp>
        <p:nvSpPr>
          <p:cNvPr id="203" name="TextShape 2"/>
          <p:cNvSpPr txBox="1"/>
          <p:nvPr/>
        </p:nvSpPr>
        <p:spPr>
          <a:xfrm>
            <a:off x="8417160" y="4673520"/>
            <a:ext cx="269280" cy="25200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el-GR">
                <a:solidFill>
                  <a:srgbClr val="1f497d"/>
                </a:solidFill>
                <a:latin typeface="Arial"/>
                <a:ea typeface="Arial"/>
              </a:rPr>
              <a:t> </a:t>
            </a:r>
            <a:endParaRPr/>
          </a:p>
        </p:txBody>
      </p:sp>
      <p:pic>
        <p:nvPicPr>
          <p:cNvPr descr="" id="204" name="Shape 144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1609560"/>
            <a:ext cx="5714640" cy="3533400"/>
          </a:xfrm>
          <a:prstGeom prst="rect">
            <a:avLst/>
          </a:prstGeom>
          <a:ln>
            <a:noFill/>
          </a:ln>
        </p:spPr>
      </p:pic>
      <p:pic>
        <p:nvPicPr>
          <p:cNvPr descr="" id="205" name="Shape 145"/>
          <p:cNvPicPr/>
          <p:nvPr/>
        </p:nvPicPr>
        <p:blipFill>
          <a:blip r:embed="rId2"/>
          <a:stretch>
            <a:fillRect/>
          </a:stretch>
        </p:blipFill>
        <p:spPr>
          <a:xfrm>
            <a:off x="3885120" y="1609560"/>
            <a:ext cx="5714640" cy="3533400"/>
          </a:xfrm>
          <a:prstGeom prst="rect">
            <a:avLst/>
          </a:prstGeom>
          <a:ln>
            <a:noFill/>
          </a:ln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 txBox="1"/>
          <p:nvPr/>
        </p:nvSpPr>
        <p:spPr>
          <a:xfrm>
            <a:off x="457200" y="226800"/>
            <a:ext cx="8229240" cy="85716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lang="el-GR" sz="2400">
                <a:solidFill>
                  <a:srgbClr val="efede2"/>
                </a:solidFill>
                <a:latin typeface="Arial"/>
                <a:ea typeface="Arial"/>
              </a:rPr>
              <a:t>Σε ποίες ηλικίες πιστεύετε ότι μπορεί να αναπτυχθεί ο φασισμός ;</a:t>
            </a:r>
            <a:endParaRPr/>
          </a:p>
        </p:txBody>
      </p:sp>
      <p:sp>
        <p:nvSpPr>
          <p:cNvPr id="207" name="TextShape 2"/>
          <p:cNvSpPr txBox="1"/>
          <p:nvPr/>
        </p:nvSpPr>
        <p:spPr>
          <a:xfrm>
            <a:off x="8272080" y="4683960"/>
            <a:ext cx="414720" cy="24156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el-GR">
                <a:solidFill>
                  <a:srgbClr val="1f497d"/>
                </a:solidFill>
                <a:latin typeface="Arial"/>
                <a:ea typeface="Arial"/>
              </a:rPr>
              <a:t> </a:t>
            </a:r>
            <a:endParaRPr/>
          </a:p>
        </p:txBody>
      </p:sp>
      <p:pic>
        <p:nvPicPr>
          <p:cNvPr descr="" id="208" name="Shape 15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1687680"/>
            <a:ext cx="5016240" cy="3455280"/>
          </a:xfrm>
          <a:prstGeom prst="rect">
            <a:avLst/>
          </a:prstGeom>
          <a:ln>
            <a:noFill/>
          </a:ln>
        </p:spPr>
      </p:pic>
      <p:pic>
        <p:nvPicPr>
          <p:cNvPr descr="" id="209" name="Shape 153"/>
          <p:cNvPicPr/>
          <p:nvPr/>
        </p:nvPicPr>
        <p:blipFill>
          <a:blip r:embed="rId2"/>
          <a:stretch>
            <a:fillRect/>
          </a:stretch>
        </p:blipFill>
        <p:spPr>
          <a:xfrm>
            <a:off x="4289040" y="1687680"/>
            <a:ext cx="5714640" cy="342144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