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63" r:id="rId5"/>
    <p:sldId id="264" r:id="rId6"/>
    <p:sldId id="258" r:id="rId7"/>
    <p:sldId id="260" r:id="rId8"/>
    <p:sldId id="262" r:id="rId9"/>
    <p:sldId id="259"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234608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92072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377173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377213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310351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C120851-75D0-4D7A-8C63-7DA5F9C0831A}" type="datetimeFigureOut">
              <a:rPr lang="el-GR" smtClean="0"/>
              <a:pPr/>
              <a:t>14/5/2015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54066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C120851-75D0-4D7A-8C63-7DA5F9C0831A}" type="datetimeFigureOut">
              <a:rPr lang="el-GR" smtClean="0"/>
              <a:pPr/>
              <a:t>14/5/2015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232961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C120851-75D0-4D7A-8C63-7DA5F9C0831A}" type="datetimeFigureOut">
              <a:rPr lang="el-GR" smtClean="0"/>
              <a:pPr/>
              <a:t>14/5/2015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272625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C120851-75D0-4D7A-8C63-7DA5F9C0831A}" type="datetimeFigureOut">
              <a:rPr lang="el-GR" smtClean="0"/>
              <a:pPr/>
              <a:t>14/5/2015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19355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C120851-75D0-4D7A-8C63-7DA5F9C0831A}" type="datetimeFigureOut">
              <a:rPr lang="el-GR" smtClean="0"/>
              <a:pPr/>
              <a:t>14/5/2015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196630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C120851-75D0-4D7A-8C63-7DA5F9C0831A}" type="datetimeFigureOut">
              <a:rPr lang="el-GR" smtClean="0"/>
              <a:pPr/>
              <a:t>14/5/2015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407573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20851-75D0-4D7A-8C63-7DA5F9C0831A}" type="datetimeFigureOut">
              <a:rPr lang="el-GR" smtClean="0"/>
              <a:pPr/>
              <a:t>14/5/2015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1BF5-9408-4803-801D-C4602EEF7F0C}" type="slidenum">
              <a:rPr lang="el-GR" smtClean="0"/>
              <a:pPr/>
              <a:t>‹#›</a:t>
            </a:fld>
            <a:endParaRPr lang="el-GR"/>
          </a:p>
        </p:txBody>
      </p:sp>
    </p:spTree>
    <p:extLst>
      <p:ext uri="{BB962C8B-B14F-4D97-AF65-F5344CB8AC3E}">
        <p14:creationId xmlns="" xmlns:p14="http://schemas.microsoft.com/office/powerpoint/2010/main" val="317845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CE%8C%CF%81%CE%B3%CE%B1%CE%BD%CE%BF_(%CE%B2%CE%B9%CE%BF%CE%BB%CE%BF%CE%B3%CE%AF%CE%B1)" TargetMode="External"/><Relationship Id="rId7" Type="http://schemas.openxmlformats.org/officeDocument/2006/relationships/hyperlink" Target="http://el.wikipedia.org/w/index.php?title=%CE%91%CE%BD%CE%BF%CF%83%CE%BF%CE%BB%CE%BF%CE%B3%CE%B9%CE%BA%CE%AE_%CE%B1%CF%83%CF%85%CE%BC%CE%B2%CE%B1%CF%84%CF%8C%CF%84%CE%B7%CF%84%CE%B1&amp;action=edit&amp;redlink=1" TargetMode="External"/><Relationship Id="rId2" Type="http://schemas.openxmlformats.org/officeDocument/2006/relationships/hyperlink" Target="http://el.wikipedia.org/wiki/%CE%91%CE%B3%CE%BF%CF%81%CE%B1%CF%80%CF%89%CE%BB%CE%B7%CF%83%CE%AF%CE%B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C%CE%B5%CF%84%CE%B5%CE%B3%CF%87%CE%B5%CE%B9%CF%81%CE%B7%CF%84%CE%B9%CE%BA%CE%AE_%CE%B5%CF%80%CE%B9%CF%80%CE%BB%CE%BF%CE%BA%CE%AE&amp;action=edit&amp;redlink=1" TargetMode="External"/><Relationship Id="rId5" Type="http://schemas.openxmlformats.org/officeDocument/2006/relationships/hyperlink" Target="http://el.wikipedia.org/wiki/%CE%9D%CE%B5%CF%86%CF%81%CF%8C%CF%82" TargetMode="External"/><Relationship Id="rId4" Type="http://schemas.openxmlformats.org/officeDocument/2006/relationships/hyperlink" Target="http://el.wikipedia.org/wiki/%CE%9C%CE%B5%CF%84%CE%B1%CE%BC%CF%8C%CF%83%CF%87%CE%B5%CF%85%CF%83%CE%B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ki/%CE%91%CE%BD%CE%B1%CF%84%CE%BF%CE%BB%CE%B9%CE%BA%CE%AE_%CE%95%CF%85%CF%81%CF%8E%CF%80%CE%B7" TargetMode="External"/><Relationship Id="rId13" Type="http://schemas.openxmlformats.org/officeDocument/2006/relationships/hyperlink" Target="http://el.wikipedia.org/w/index.php?title=%CE%94%CE%B9%CE%B1%CE%BA%CE%AF%CE%BD%CE%B7%CF%83%CE%B7_%CE%B1%CE%BD%CE%B8%CF%81%CF%8E%CF%80%CF%89%CE%BD&amp;action=edit&amp;redlink=1" TargetMode="External"/><Relationship Id="rId3" Type="http://schemas.openxmlformats.org/officeDocument/2006/relationships/hyperlink" Target="http://el.wikipedia.org/wiki/%CE%A0%CF%81%CE%BF%CF%83%CF%86%CE%BF%CF%81%CE%AC" TargetMode="External"/><Relationship Id="rId7" Type="http://schemas.openxmlformats.org/officeDocument/2006/relationships/hyperlink" Target="http://el.wikipedia.org/wiki/%CE%92%CF%81%CE%B1%CE%B6%CE%B9%CE%BB%CE%AF%CE%B1" TargetMode="External"/><Relationship Id="rId12" Type="http://schemas.openxmlformats.org/officeDocument/2006/relationships/hyperlink" Target="http://el.wikipedia.org/wiki/%CE%9D%CF%8C%CF%84%CE%B9%CE%B1_%CE%91%CF%86%CF%81%CE%B9%CE%BA%CE%AE" TargetMode="External"/><Relationship Id="rId2" Type="http://schemas.openxmlformats.org/officeDocument/2006/relationships/hyperlink" Target="http://el.wikipedia.org/wiki/%CE%96%CE%AE%CF%84%CE%B7%CF%83%CE%B7" TargetMode="External"/><Relationship Id="rId1" Type="http://schemas.openxmlformats.org/officeDocument/2006/relationships/slideLayout" Target="../slideLayouts/slideLayout2.xml"/><Relationship Id="rId6" Type="http://schemas.openxmlformats.org/officeDocument/2006/relationships/hyperlink" Target="http://el.wikipedia.org/wiki/%CE%A0%CE%B1%CE%BA%CE%B9%CF%83%CF%84%CE%AC%CE%BD" TargetMode="External"/><Relationship Id="rId11" Type="http://schemas.openxmlformats.org/officeDocument/2006/relationships/hyperlink" Target="http://el.wikipedia.org/wiki/%CE%91%CF%85%CF%83%CF%84%CF%81%CE%B1%CE%BB%CE%AF%CE%B1" TargetMode="External"/><Relationship Id="rId5" Type="http://schemas.openxmlformats.org/officeDocument/2006/relationships/hyperlink" Target="http://el.wikipedia.org/wiki/%CE%99%CE%BD%CE%B4%CE%AF%CE%B1" TargetMode="External"/><Relationship Id="rId10" Type="http://schemas.openxmlformats.org/officeDocument/2006/relationships/hyperlink" Target="http://el.wikipedia.org/wiki/%CE%9A%CE%B1%CE%BD%CE%B1%CE%B4%CE%AC%CF%82" TargetMode="External"/><Relationship Id="rId4" Type="http://schemas.openxmlformats.org/officeDocument/2006/relationships/hyperlink" Target="http://el.wikipedia.org/wiki/%CE%91%CE%BD%CE%B1%CF%80%CF%84%CF%85%CF%83%CF%83%CF%8C%CE%BC%CE%B5%CE%BD%CE%B5%CF%82_%CF%87%CF%8E%CF%81%CE%B5%CF%82" TargetMode="External"/><Relationship Id="rId9" Type="http://schemas.openxmlformats.org/officeDocument/2006/relationships/hyperlink" Target="http://el.wikipedia.org/wiki/%CE%97%CE%A0%CE%9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476672"/>
            <a:ext cx="7916416" cy="1442591"/>
          </a:xfrm>
        </p:spPr>
        <p:txBody>
          <a:bodyPr>
            <a:noAutofit/>
          </a:bodyPr>
          <a:lstStyle/>
          <a:p>
            <a:r>
              <a:rPr lang="en-US" sz="3200" dirty="0" smtClean="0">
                <a:solidFill>
                  <a:schemeClr val="accent2">
                    <a:lumMod val="50000"/>
                  </a:schemeClr>
                </a:solidFill>
              </a:rPr>
              <a:t>Project </a:t>
            </a:r>
            <a:r>
              <a:rPr lang="el-GR" sz="3200" dirty="0" smtClean="0">
                <a:solidFill>
                  <a:schemeClr val="accent2">
                    <a:lumMod val="50000"/>
                  </a:schemeClr>
                </a:solidFill>
              </a:rPr>
              <a:t>: Μορφές δουλείας και εκμετάλλευσης και η απάντηση του Χριστιανισμού.</a:t>
            </a:r>
            <a:endParaRPr lang="el-GR" sz="3200" dirty="0">
              <a:solidFill>
                <a:schemeClr val="accent2">
                  <a:lumMod val="50000"/>
                </a:schemeClr>
              </a:solidFill>
            </a:endParaRPr>
          </a:p>
        </p:txBody>
      </p:sp>
      <p:sp>
        <p:nvSpPr>
          <p:cNvPr id="3" name="2 - Υπότιτλος"/>
          <p:cNvSpPr>
            <a:spLocks noGrp="1"/>
          </p:cNvSpPr>
          <p:nvPr>
            <p:ph type="subTitle" idx="1"/>
          </p:nvPr>
        </p:nvSpPr>
        <p:spPr>
          <a:xfrm>
            <a:off x="1259632" y="2564904"/>
            <a:ext cx="6400800" cy="3312368"/>
          </a:xfrm>
        </p:spPr>
        <p:txBody>
          <a:bodyPr/>
          <a:lstStyle/>
          <a:p>
            <a:r>
              <a:rPr lang="el-GR" dirty="0" smtClean="0">
                <a:solidFill>
                  <a:schemeClr val="accent2">
                    <a:lumMod val="50000"/>
                  </a:schemeClr>
                </a:solidFill>
              </a:rPr>
              <a:t>ΓΕΛ ΚΑΤΑΣΤΑΡΙΟΥ : </a:t>
            </a:r>
            <a:r>
              <a:rPr lang="en-US" smtClean="0">
                <a:solidFill>
                  <a:schemeClr val="accent2">
                    <a:lumMod val="50000"/>
                  </a:schemeClr>
                </a:solidFill>
              </a:rPr>
              <a:t>A</a:t>
            </a:r>
            <a:r>
              <a:rPr lang="el-GR" smtClean="0">
                <a:solidFill>
                  <a:schemeClr val="accent2">
                    <a:lumMod val="50000"/>
                  </a:schemeClr>
                </a:solidFill>
              </a:rPr>
              <a:t>΄ </a:t>
            </a:r>
            <a:r>
              <a:rPr lang="el-GR" dirty="0" smtClean="0">
                <a:solidFill>
                  <a:schemeClr val="accent2">
                    <a:lumMod val="50000"/>
                  </a:schemeClr>
                </a:solidFill>
              </a:rPr>
              <a:t>Τάξη </a:t>
            </a:r>
            <a:r>
              <a:rPr lang="en-US" dirty="0" smtClean="0">
                <a:solidFill>
                  <a:schemeClr val="accent2">
                    <a:lumMod val="50000"/>
                  </a:schemeClr>
                </a:solidFill>
              </a:rPr>
              <a:t>Project</a:t>
            </a:r>
            <a:endParaRPr lang="el-GR" dirty="0" smtClean="0">
              <a:solidFill>
                <a:schemeClr val="accent2">
                  <a:lumMod val="50000"/>
                </a:schemeClr>
              </a:solidFill>
            </a:endParaRPr>
          </a:p>
          <a:p>
            <a:r>
              <a:rPr lang="el-GR" dirty="0" smtClean="0">
                <a:solidFill>
                  <a:schemeClr val="accent2">
                    <a:lumMod val="50000"/>
                  </a:schemeClr>
                </a:solidFill>
              </a:rPr>
              <a:t>2014 – 2015 </a:t>
            </a:r>
          </a:p>
          <a:p>
            <a:r>
              <a:rPr lang="el-GR" dirty="0" smtClean="0">
                <a:solidFill>
                  <a:schemeClr val="accent2">
                    <a:lumMod val="50000"/>
                  </a:schemeClr>
                </a:solidFill>
              </a:rPr>
              <a:t>Συντονιστής : </a:t>
            </a:r>
            <a:r>
              <a:rPr lang="el-GR" dirty="0" err="1" smtClean="0">
                <a:solidFill>
                  <a:schemeClr val="accent2">
                    <a:lumMod val="50000"/>
                  </a:schemeClr>
                </a:solidFill>
              </a:rPr>
              <a:t>Παπαγεώργης</a:t>
            </a:r>
            <a:r>
              <a:rPr lang="el-GR" dirty="0" smtClean="0">
                <a:solidFill>
                  <a:schemeClr val="accent2">
                    <a:lumMod val="50000"/>
                  </a:schemeClr>
                </a:solidFill>
              </a:rPr>
              <a:t> Ιωάννης –Ιωσήφ ΠΕ01. </a:t>
            </a:r>
            <a:r>
              <a:rPr lang="en-US" dirty="0" smtClean="0">
                <a:solidFill>
                  <a:schemeClr val="accent2">
                    <a:lumMod val="50000"/>
                  </a:schemeClr>
                </a:solidFill>
              </a:rPr>
              <a:t> </a:t>
            </a:r>
            <a:endParaRPr lang="el-GR"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539552" y="476673"/>
            <a:ext cx="7416824" cy="1296144"/>
          </a:xfrm>
        </p:spPr>
        <p:txBody>
          <a:bodyPr/>
          <a:lstStyle/>
          <a:p>
            <a:r>
              <a:rPr lang="el-GR" dirty="0" smtClean="0"/>
              <a:t>Τέλος</a:t>
            </a:r>
            <a:endParaRPr lang="el-GR" dirty="0"/>
          </a:p>
        </p:txBody>
      </p:sp>
      <p:sp>
        <p:nvSpPr>
          <p:cNvPr id="5" name="4 - Υπότιτλος"/>
          <p:cNvSpPr>
            <a:spLocks noGrp="1"/>
          </p:cNvSpPr>
          <p:nvPr>
            <p:ph type="subTitle" idx="1"/>
          </p:nvPr>
        </p:nvSpPr>
        <p:spPr>
          <a:xfrm>
            <a:off x="1043608" y="1916832"/>
            <a:ext cx="6400800" cy="4536504"/>
          </a:xfrm>
        </p:spPr>
        <p:txBody>
          <a:bodyPr/>
          <a:lstStyle/>
          <a:p>
            <a:endParaRPr lang="en-US" dirty="0" smtClean="0"/>
          </a:p>
          <a:p>
            <a:endParaRPr lang="en-US" dirty="0" smtClean="0"/>
          </a:p>
          <a:p>
            <a:endParaRPr lang="en-US" dirty="0" smtClean="0"/>
          </a:p>
          <a:p>
            <a:endParaRPr lang="en-US" dirty="0" smtClean="0"/>
          </a:p>
          <a:p>
            <a:endParaRPr lang="en-US" dirty="0" smtClean="0"/>
          </a:p>
          <a:p>
            <a:r>
              <a:rPr lang="el-GR" sz="2400" dirty="0" smtClean="0"/>
              <a:t>Πηγές πληροφόρησης : </a:t>
            </a:r>
            <a:r>
              <a:rPr lang="el-GR" sz="2400" smtClean="0"/>
              <a:t>Καινή Διαθήκη, </a:t>
            </a:r>
            <a:r>
              <a:rPr lang="el-GR" sz="2400" smtClean="0"/>
              <a:t>Εφημερίδες</a:t>
            </a:r>
            <a:r>
              <a:rPr lang="el-GR" sz="2400" dirty="0" smtClean="0"/>
              <a:t>, επιστημονικά περιοδικά, </a:t>
            </a:r>
            <a:r>
              <a:rPr lang="en-US" sz="2400" dirty="0" smtClean="0"/>
              <a:t>Internet. </a:t>
            </a:r>
            <a:endParaRPr lang="el-GR" sz="2400" dirty="0"/>
          </a:p>
        </p:txBody>
      </p:sp>
      <p:pic>
        <p:nvPicPr>
          <p:cNvPr id="3074" name="Picture 2" descr="C:\Users\nestor 3\Desktop\παπαγεώργης\εικόνες για project\images (7).jpg"/>
          <p:cNvPicPr>
            <a:picLocks noChangeAspect="1" noChangeArrowheads="1"/>
          </p:cNvPicPr>
          <p:nvPr/>
        </p:nvPicPr>
        <p:blipFill>
          <a:blip r:embed="rId2" cstate="print"/>
          <a:srcRect/>
          <a:stretch>
            <a:fillRect/>
          </a:stretch>
        </p:blipFill>
        <p:spPr bwMode="auto">
          <a:xfrm>
            <a:off x="1259632" y="1988840"/>
            <a:ext cx="3384376" cy="250694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260648"/>
            <a:ext cx="7772400" cy="1470025"/>
          </a:xfrm>
        </p:spPr>
        <p:txBody>
          <a:bodyPr>
            <a:normAutofit fontScale="90000"/>
          </a:bodyPr>
          <a:lstStyle/>
          <a:p>
            <a:r>
              <a:rPr lang="el-GR" dirty="0" smtClean="0">
                <a:solidFill>
                  <a:srgbClr val="FFFF00"/>
                </a:solidFill>
              </a:rPr>
              <a:t>ΕΜΠΟΡΙΟ ΟΡΓΑΝΩΝ</a:t>
            </a:r>
            <a:br>
              <a:rPr lang="el-GR" dirty="0" smtClean="0">
                <a:solidFill>
                  <a:srgbClr val="FFFF00"/>
                </a:solidFill>
              </a:rPr>
            </a:br>
            <a:r>
              <a:rPr lang="el-GR" dirty="0" smtClean="0">
                <a:solidFill>
                  <a:srgbClr val="FFFF00"/>
                </a:solidFill>
              </a:rPr>
              <a:t>&amp;</a:t>
            </a:r>
            <a:br>
              <a:rPr lang="el-GR" dirty="0" smtClean="0">
                <a:solidFill>
                  <a:srgbClr val="FFFF00"/>
                </a:solidFill>
              </a:rPr>
            </a:br>
            <a:r>
              <a:rPr lang="el-GR" dirty="0" smtClean="0">
                <a:solidFill>
                  <a:srgbClr val="FFFF00"/>
                </a:solidFill>
              </a:rPr>
              <a:t>Η ΑΠΑΝΤΗΣΗ ΤΟΥ ΧΡΙΣΤΙΑΝΙΣΜΟΥ</a:t>
            </a:r>
            <a:endParaRPr lang="el-GR" dirty="0">
              <a:solidFill>
                <a:srgbClr val="FFFF00"/>
              </a:solidFill>
            </a:endParaRPr>
          </a:p>
        </p:txBody>
      </p:sp>
      <p:sp>
        <p:nvSpPr>
          <p:cNvPr id="3" name="Υπότιτλος 2"/>
          <p:cNvSpPr>
            <a:spLocks noGrp="1"/>
          </p:cNvSpPr>
          <p:nvPr>
            <p:ph type="subTitle" idx="1"/>
          </p:nvPr>
        </p:nvSpPr>
        <p:spPr>
          <a:xfrm>
            <a:off x="1259632" y="3140968"/>
            <a:ext cx="6944816" cy="2641848"/>
          </a:xfrm>
          <a:effectLst>
            <a:glow rad="228600">
              <a:schemeClr val="accent2">
                <a:satMod val="175000"/>
                <a:alpha val="40000"/>
              </a:schemeClr>
            </a:glow>
          </a:effectLst>
        </p:spPr>
        <p:txBody>
          <a:bodyPr>
            <a:normAutofit fontScale="92500" lnSpcReduction="10000"/>
          </a:bodyPr>
          <a:lstStyle/>
          <a:p>
            <a:r>
              <a:rPr lang="el-GR" dirty="0" smtClean="0">
                <a:solidFill>
                  <a:schemeClr val="tx2">
                    <a:lumMod val="75000"/>
                  </a:schemeClr>
                </a:solidFill>
              </a:rPr>
              <a:t>Ομάδα : </a:t>
            </a:r>
            <a:r>
              <a:rPr lang="en-US" dirty="0" smtClean="0">
                <a:solidFill>
                  <a:schemeClr val="tx2">
                    <a:lumMod val="75000"/>
                  </a:schemeClr>
                </a:solidFill>
              </a:rPr>
              <a:t>United Team </a:t>
            </a:r>
            <a:r>
              <a:rPr lang="el-GR" dirty="0" smtClean="0">
                <a:solidFill>
                  <a:schemeClr val="tx2">
                    <a:lumMod val="75000"/>
                  </a:schemeClr>
                </a:solidFill>
              </a:rPr>
              <a:t>:ΤΑΣΟΣ ΚΟΝΙΔΗΣ</a:t>
            </a:r>
          </a:p>
          <a:p>
            <a:r>
              <a:rPr lang="el-GR" dirty="0" smtClean="0">
                <a:solidFill>
                  <a:schemeClr val="tx2">
                    <a:lumMod val="75000"/>
                  </a:schemeClr>
                </a:solidFill>
              </a:rPr>
              <a:t>ΓΙΩΡΓΟΣ ΤΡΙΑΝΤΑΦΥΛΛΟΣ</a:t>
            </a:r>
          </a:p>
          <a:p>
            <a:r>
              <a:rPr lang="el-GR" dirty="0" smtClean="0">
                <a:solidFill>
                  <a:schemeClr val="tx2">
                    <a:lumMod val="75000"/>
                  </a:schemeClr>
                </a:solidFill>
              </a:rPr>
              <a:t>ΑΡΚΛΙΝΤ ΠΡΟΙ</a:t>
            </a:r>
          </a:p>
          <a:p>
            <a:r>
              <a:rPr lang="el-GR" dirty="0" smtClean="0">
                <a:solidFill>
                  <a:schemeClr val="tx2">
                    <a:lumMod val="75000"/>
                  </a:schemeClr>
                </a:solidFill>
              </a:rPr>
              <a:t>ΕΡΙ ΧΑΣΜΟΥΤΣΑ</a:t>
            </a:r>
          </a:p>
          <a:p>
            <a:r>
              <a:rPr lang="el-GR" dirty="0" smtClean="0">
                <a:solidFill>
                  <a:schemeClr val="tx2">
                    <a:lumMod val="75000"/>
                  </a:schemeClr>
                </a:solidFill>
              </a:rPr>
              <a:t>ΓΙΑΝΝΗΣ ΣΠΙΝΟΣ</a:t>
            </a:r>
            <a:endParaRPr lang="el-GR" dirty="0">
              <a:solidFill>
                <a:schemeClr val="tx2">
                  <a:lumMod val="75000"/>
                </a:schemeClr>
              </a:solidFill>
            </a:endParaRPr>
          </a:p>
        </p:txBody>
      </p:sp>
    </p:spTree>
    <p:extLst>
      <p:ext uri="{BB962C8B-B14F-4D97-AF65-F5344CB8AC3E}">
        <p14:creationId xmlns="" xmlns:p14="http://schemas.microsoft.com/office/powerpoint/2010/main" val="1554888958"/>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ΕΜΠΟΡΙΟ ΟΡΓΑΝΩΝ</a:t>
            </a:r>
            <a:endParaRPr lang="el-GR" dirty="0"/>
          </a:p>
        </p:txBody>
      </p:sp>
      <p:sp>
        <p:nvSpPr>
          <p:cNvPr id="3" name="Θέση περιεχομένου 2"/>
          <p:cNvSpPr>
            <a:spLocks noGrp="1"/>
          </p:cNvSpPr>
          <p:nvPr>
            <p:ph idx="1"/>
          </p:nvPr>
        </p:nvSpPr>
        <p:spPr/>
        <p:txBody>
          <a:bodyPr>
            <a:normAutofit/>
          </a:bodyPr>
          <a:lstStyle/>
          <a:p>
            <a:r>
              <a:rPr lang="el-GR" sz="2800" dirty="0" smtClean="0"/>
              <a:t>Το </a:t>
            </a:r>
            <a:r>
              <a:rPr lang="el-GR" sz="2800" dirty="0" smtClean="0">
                <a:solidFill>
                  <a:srgbClr val="FF0000"/>
                </a:solidFill>
              </a:rPr>
              <a:t>εμπόριο οργάνων </a:t>
            </a:r>
            <a:r>
              <a:rPr lang="el-GR" sz="2800" dirty="0" smtClean="0"/>
              <a:t>αποτελεί μία παράνομη δραστηριότητα με διεθνείς προεκτάσεις. Σε πολλές περιπτώσεις τα θύματα </a:t>
            </a:r>
            <a:r>
              <a:rPr lang="el-GR" sz="2800" dirty="0" smtClean="0">
                <a:solidFill>
                  <a:srgbClr val="FF0000"/>
                </a:solidFill>
              </a:rPr>
              <a:t>χάνουν τη ζωή τους </a:t>
            </a:r>
            <a:r>
              <a:rPr lang="el-GR" sz="2800" dirty="0" smtClean="0"/>
              <a:t>γιατί η αφαίρεση των ζωτικών τους οργάνων γίνεται με τρόπο που είτε προκαλεί </a:t>
            </a:r>
            <a:r>
              <a:rPr lang="el-GR" sz="2800" b="1" dirty="0" smtClean="0">
                <a:solidFill>
                  <a:schemeClr val="accent4">
                    <a:lumMod val="75000"/>
                  </a:schemeClr>
                </a:solidFill>
              </a:rPr>
              <a:t>ανεπανόρθωτες βλάβες </a:t>
            </a:r>
            <a:r>
              <a:rPr lang="el-GR" sz="2800" dirty="0" smtClean="0"/>
              <a:t>στον οργανισμό, είτε το θύμα παθαίνει </a:t>
            </a:r>
            <a:r>
              <a:rPr lang="el-GR" sz="2800" b="1" dirty="0" smtClean="0">
                <a:solidFill>
                  <a:schemeClr val="accent4">
                    <a:lumMod val="75000"/>
                  </a:schemeClr>
                </a:solidFill>
              </a:rPr>
              <a:t>μόλυνση</a:t>
            </a:r>
            <a:r>
              <a:rPr lang="el-GR" sz="2800" dirty="0" smtClean="0"/>
              <a:t> καθώς οι συνθήκες υγιεινής είναι ελλιπείς έως ανύπαρκτες. </a:t>
            </a:r>
            <a:endParaRPr lang="el-GR" sz="2800" dirty="0"/>
          </a:p>
        </p:txBody>
      </p:sp>
    </p:spTree>
    <p:extLst>
      <p:ext uri="{BB962C8B-B14F-4D97-AF65-F5344CB8AC3E}">
        <p14:creationId xmlns="" xmlns:p14="http://schemas.microsoft.com/office/powerpoint/2010/main" val="138600388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Σημαντικά στοιχεία :</a:t>
            </a:r>
            <a:endParaRPr lang="el-GR" sz="3600" dirty="0"/>
          </a:p>
        </p:txBody>
      </p:sp>
      <p:sp>
        <p:nvSpPr>
          <p:cNvPr id="3" name="Θέση περιεχομένου 2"/>
          <p:cNvSpPr>
            <a:spLocks noGrp="1"/>
          </p:cNvSpPr>
          <p:nvPr>
            <p:ph idx="1"/>
          </p:nvPr>
        </p:nvSpPr>
        <p:spPr/>
        <p:txBody>
          <a:bodyPr>
            <a:normAutofit fontScale="70000" lnSpcReduction="20000"/>
          </a:bodyPr>
          <a:lstStyle/>
          <a:p>
            <a:r>
              <a:rPr lang="el-GR" dirty="0"/>
              <a:t>Το </a:t>
            </a:r>
            <a:r>
              <a:rPr lang="el-GR" b="1" dirty="0"/>
              <a:t>εμπόριο οργάνων</a:t>
            </a:r>
            <a:r>
              <a:rPr lang="el-GR" dirty="0"/>
              <a:t> είναι η </a:t>
            </a:r>
            <a:r>
              <a:rPr lang="el-GR" u="sng" dirty="0">
                <a:hlinkClick r:id="rId2" tooltip="Αγοραπωλησία"/>
              </a:rPr>
              <a:t>αγοραπωλησία</a:t>
            </a:r>
            <a:r>
              <a:rPr lang="el-GR" dirty="0"/>
              <a:t> ανθρώπινων </a:t>
            </a:r>
            <a:r>
              <a:rPr lang="el-GR" dirty="0">
                <a:hlinkClick r:id="rId3" tooltip="Όργανο (βιολογία)"/>
              </a:rPr>
              <a:t>οργάνων</a:t>
            </a:r>
            <a:r>
              <a:rPr lang="el-GR" dirty="0"/>
              <a:t> με τελικό σκοπό τη </a:t>
            </a:r>
            <a:r>
              <a:rPr lang="el-GR" dirty="0">
                <a:hlinkClick r:id="rId4" tooltip="Μεταμόσχευση"/>
              </a:rPr>
              <a:t>μεταμόσχευσή</a:t>
            </a:r>
            <a:r>
              <a:rPr lang="el-GR" dirty="0"/>
              <a:t> τους σε </a:t>
            </a:r>
            <a:r>
              <a:rPr lang="el-GR" dirty="0" smtClean="0"/>
              <a:t>αρρώστους. Το εμπόριο αυτό αποτελεί μία οδυνηρή περίπτωση εμπορευματοποίησης του ανθρώπινου πόνου. </a:t>
            </a:r>
            <a:r>
              <a:rPr lang="el-GR" dirty="0"/>
              <a:t>Οι </a:t>
            </a:r>
            <a:r>
              <a:rPr lang="el-GR" dirty="0">
                <a:hlinkClick r:id="rId5" tooltip="Νεφρός"/>
              </a:rPr>
              <a:t>νεφροί</a:t>
            </a:r>
            <a:r>
              <a:rPr lang="el-GR" dirty="0"/>
              <a:t> είναι το πιο κοινό αντικείμενο του εμπορίου </a:t>
            </a:r>
            <a:r>
              <a:rPr lang="el-GR" dirty="0" smtClean="0"/>
              <a:t>οργάνων. Σε πολλές περιπτώσεις το ίδιο το θύμα είναι δότης του ενός από τους δύο νεφρούς για να αντιμετωπίσει οικονομικά προβλήματα. </a:t>
            </a:r>
          </a:p>
          <a:p>
            <a:r>
              <a:rPr lang="el-GR" dirty="0" smtClean="0"/>
              <a:t>Τα </a:t>
            </a:r>
            <a:r>
              <a:rPr lang="el-GR" dirty="0"/>
              <a:t>χρήματα που λαμβάνουν οι δότες νεφρού αυτής της κατηγορίας κυμαίνονται από 800-10.000 δολάρια, ενώ ο λήπτης του οργάνου καταβάλει αρκετά περισσότερα χρήματα. Επίσης υπάρχουν κίνδυνοι για την υγεία τόσο του δότη όσο και του λήπτη, λόγω </a:t>
            </a:r>
            <a:r>
              <a:rPr lang="el-GR" dirty="0">
                <a:hlinkClick r:id="rId6" tooltip="Μετεγχειρητική επιπλοκή (δεν έχει γραφτεί ακόμα)"/>
              </a:rPr>
              <a:t>μετεγχειρητικών επιπλοκών</a:t>
            </a:r>
            <a:r>
              <a:rPr lang="el-GR" dirty="0"/>
              <a:t> ή </a:t>
            </a:r>
            <a:r>
              <a:rPr lang="el-GR" dirty="0">
                <a:hlinkClick r:id="rId7" tooltip="Ανοσολογική ασυμβατότητα (δεν έχει γραφτεί ακόμα)"/>
              </a:rPr>
              <a:t>ανοσολογικής ασυμβατότητας</a:t>
            </a:r>
            <a:r>
              <a:rPr lang="el-GR" dirty="0"/>
              <a:t>.</a:t>
            </a:r>
          </a:p>
          <a:p>
            <a:endParaRPr lang="el-GR" dirty="0"/>
          </a:p>
        </p:txBody>
      </p:sp>
    </p:spTree>
    <p:extLst>
      <p:ext uri="{BB962C8B-B14F-4D97-AF65-F5344CB8AC3E}">
        <p14:creationId xmlns="" xmlns:p14="http://schemas.microsoft.com/office/powerpoint/2010/main" val="2253666505"/>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a:t>Το φαινόμενο έχει παρουσιαστεί επειδή η </a:t>
            </a:r>
            <a:r>
              <a:rPr lang="el-GR" dirty="0">
                <a:hlinkClick r:id="rId2" tooltip="Ζήτηση"/>
              </a:rPr>
              <a:t>ζήτηση</a:t>
            </a:r>
            <a:r>
              <a:rPr lang="el-GR" dirty="0"/>
              <a:t> οργάνων προς μεταμόσχευση από ασθενείς είναι μεγαλύτερη από την </a:t>
            </a:r>
            <a:r>
              <a:rPr lang="el-GR" dirty="0">
                <a:hlinkClick r:id="rId3" tooltip="Προσφορά"/>
              </a:rPr>
              <a:t>προσφορά</a:t>
            </a:r>
            <a:r>
              <a:rPr lang="el-GR" dirty="0"/>
              <a:t> είτε από ζωντανούς είτε από νεκρούς δότες. Έτσι, το εμπόριο οργάνων ανθεί ειδικά στις </a:t>
            </a:r>
            <a:r>
              <a:rPr lang="el-GR" dirty="0">
                <a:hlinkClick r:id="rId4" tooltip="Αναπτυσσόμενες χώρες"/>
              </a:rPr>
              <a:t>αναπτυσσόμενες χώρες</a:t>
            </a:r>
            <a:r>
              <a:rPr lang="el-GR" dirty="0"/>
              <a:t>, όπως στην </a:t>
            </a:r>
            <a:r>
              <a:rPr lang="el-GR" dirty="0">
                <a:hlinkClick r:id="rId5" tooltip="Ινδία"/>
              </a:rPr>
              <a:t>Ινδία</a:t>
            </a:r>
            <a:r>
              <a:rPr lang="el-GR" dirty="0"/>
              <a:t>, το </a:t>
            </a:r>
            <a:r>
              <a:rPr lang="el-GR" dirty="0">
                <a:hlinkClick r:id="rId6" tooltip="Πακιστάν"/>
              </a:rPr>
              <a:t>Πακιστάν</a:t>
            </a:r>
            <a:r>
              <a:rPr lang="el-GR" dirty="0"/>
              <a:t>, τη </a:t>
            </a:r>
            <a:r>
              <a:rPr lang="el-GR" dirty="0">
                <a:hlinkClick r:id="rId7" tooltip="Βραζιλία"/>
              </a:rPr>
              <a:t>Βραζιλία</a:t>
            </a:r>
            <a:r>
              <a:rPr lang="el-GR" dirty="0"/>
              <a:t> και τις χώρες της </a:t>
            </a:r>
            <a:r>
              <a:rPr lang="el-GR" dirty="0">
                <a:hlinkClick r:id="rId8" tooltip="Ανατολική Ευρώπη"/>
              </a:rPr>
              <a:t>Ανατολικής Ευρώπης</a:t>
            </a:r>
            <a:r>
              <a:rPr lang="el-GR" dirty="0"/>
              <a:t>, που θεωρούνται "εξαγωγείς" οργάνων, ενώ κυριότεροι λήπτες ("εισαγωγείς") είναι χώρες όπως οι </a:t>
            </a:r>
            <a:r>
              <a:rPr lang="el-GR" dirty="0">
                <a:hlinkClick r:id="rId9" tooltip="ΗΠΑ"/>
              </a:rPr>
              <a:t>ΗΠΑ</a:t>
            </a:r>
            <a:r>
              <a:rPr lang="el-GR" dirty="0"/>
              <a:t>, ο </a:t>
            </a:r>
            <a:r>
              <a:rPr lang="el-GR" dirty="0">
                <a:hlinkClick r:id="rId10" tooltip="Καναδάς"/>
              </a:rPr>
              <a:t>Καναδάς</a:t>
            </a:r>
            <a:r>
              <a:rPr lang="el-GR" dirty="0"/>
              <a:t>, η </a:t>
            </a:r>
            <a:r>
              <a:rPr lang="el-GR" dirty="0">
                <a:hlinkClick r:id="rId11" tooltip="Αυστραλία"/>
              </a:rPr>
              <a:t>Αυστραλία</a:t>
            </a:r>
            <a:r>
              <a:rPr lang="el-GR" dirty="0"/>
              <a:t> κ.α</a:t>
            </a:r>
            <a:r>
              <a:rPr lang="el-GR" dirty="0" smtClean="0"/>
              <a:t>. </a:t>
            </a:r>
          </a:p>
          <a:p>
            <a:r>
              <a:rPr lang="el-GR" dirty="0" smtClean="0"/>
              <a:t>Σε </a:t>
            </a:r>
            <a:r>
              <a:rPr lang="el-GR" dirty="0"/>
              <a:t>ορισμένες από αυτές τις χώρες ο αριθμός μεταμοσχεύσεων που γίνεται σε υπηκόους τους σε τρίτες χώρες ξεπερνά αυτόν των μεταμοσχεύσεων που γίνονται στο εσωτερικό τους. Το φαινόμενο αυτό ονομάζεται </a:t>
            </a:r>
            <a:r>
              <a:rPr lang="el-GR" dirty="0">
                <a:solidFill>
                  <a:srgbClr val="FF0000"/>
                </a:solidFill>
              </a:rPr>
              <a:t>"τουρισμός μεταμοσχεύσεων"</a:t>
            </a:r>
            <a:r>
              <a:rPr lang="el-GR" dirty="0"/>
              <a:t>, όρος που περιγράφει τη μετακίνηση είτε του δότη, είτε του λήπτη είτε και των δυο στο εξωτερικό προκειμένου να λάβει χώρα η μεταμόσχευση. Στη </a:t>
            </a:r>
            <a:r>
              <a:rPr lang="el-GR" dirty="0">
                <a:hlinkClick r:id="rId7" tooltip="Βραζιλία"/>
              </a:rPr>
              <a:t>Βραζιλία</a:t>
            </a:r>
            <a:r>
              <a:rPr lang="el-GR" dirty="0"/>
              <a:t> και τη </a:t>
            </a:r>
            <a:r>
              <a:rPr lang="el-GR" dirty="0">
                <a:hlinkClick r:id="rId12" tooltip="Νότια Αφρική"/>
              </a:rPr>
              <a:t>Νότια Αφρική</a:t>
            </a:r>
            <a:r>
              <a:rPr lang="el-GR" dirty="0"/>
              <a:t> έχει διαπιστωθεί ότι δραστηριοποιούνται κυκλώματα </a:t>
            </a:r>
            <a:r>
              <a:rPr lang="el-GR" dirty="0">
                <a:hlinkClick r:id="rId13" tooltip="Διακίνηση ανθρώπων (δεν έχει γραφτεί ακόμα)"/>
              </a:rPr>
              <a:t>διακίνησης ανθρώπων</a:t>
            </a:r>
            <a:r>
              <a:rPr lang="el-GR" dirty="0"/>
              <a:t>(</a:t>
            </a:r>
            <a:r>
              <a:rPr lang="el-GR" i="1" dirty="0" err="1"/>
              <a:t>trafficking</a:t>
            </a:r>
            <a:r>
              <a:rPr lang="el-GR" dirty="0"/>
              <a:t>) με σκοπό το παράνομο εμπόριο οργάνων</a:t>
            </a:r>
            <a:r>
              <a:rPr lang="el-GR" dirty="0" smtClean="0"/>
              <a:t>. </a:t>
            </a:r>
          </a:p>
          <a:p>
            <a:r>
              <a:rPr lang="el-GR" dirty="0" smtClean="0"/>
              <a:t>Ο Παγκόσμιος Οργανισμός Υγείας υπολογίζει (2005) ότι διεξάγονται </a:t>
            </a:r>
            <a:r>
              <a:rPr lang="el-GR" dirty="0" smtClean="0">
                <a:solidFill>
                  <a:srgbClr val="FF0000"/>
                </a:solidFill>
              </a:rPr>
              <a:t>21000 μεταμοσχεύσεις ύπατος </a:t>
            </a:r>
            <a:r>
              <a:rPr lang="el-GR" dirty="0" smtClean="0"/>
              <a:t>κάθε χρόνο. </a:t>
            </a:r>
            <a:endParaRPr lang="el-GR" dirty="0"/>
          </a:p>
          <a:p>
            <a:endParaRPr lang="el-GR" dirty="0"/>
          </a:p>
        </p:txBody>
      </p:sp>
    </p:spTree>
    <p:extLst>
      <p:ext uri="{BB962C8B-B14F-4D97-AF65-F5344CB8AC3E}">
        <p14:creationId xmlns="" xmlns:p14="http://schemas.microsoft.com/office/powerpoint/2010/main" val="3354052466"/>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solidFill>
                  <a:srgbClr val="FF0000"/>
                </a:solidFill>
              </a:rPr>
              <a:t>Ετήσιος αριθμός μεταμοσχεύσεων οργάνων (έκθεση 2005)</a:t>
            </a:r>
            <a:endParaRPr lang="el-GR" sz="3600" dirty="0">
              <a:solidFill>
                <a:srgbClr val="FF0000"/>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1988840"/>
            <a:ext cx="7228572" cy="37444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1246005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44008" y="1700808"/>
            <a:ext cx="4499992" cy="5157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Τίτλος 1"/>
          <p:cNvSpPr>
            <a:spLocks noGrp="1"/>
          </p:cNvSpPr>
          <p:nvPr>
            <p:ph type="title"/>
          </p:nvPr>
        </p:nvSpPr>
        <p:spPr/>
        <p:txBody>
          <a:bodyPr>
            <a:noAutofit/>
          </a:bodyPr>
          <a:lstStyle/>
          <a:p>
            <a:r>
              <a:rPr lang="el-GR" sz="3600" dirty="0" smtClean="0">
                <a:solidFill>
                  <a:srgbClr val="C00000"/>
                </a:solidFill>
              </a:rPr>
              <a:t>Όταν η αγάπη για τα χρήματα ξεπερνά την αγάπη για τον άνθρωπο….</a:t>
            </a:r>
            <a:endParaRPr lang="el-GR" sz="3600" dirty="0">
              <a:solidFill>
                <a:srgbClr val="C00000"/>
              </a:solidFill>
            </a:endParaRPr>
          </a:p>
        </p:txBody>
      </p:sp>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91" y="1700808"/>
            <a:ext cx="4649899" cy="5157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0876584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67744" y="692696"/>
            <a:ext cx="6480720" cy="2016224"/>
          </a:xfrm>
        </p:spPr>
        <p:txBody>
          <a:bodyPr>
            <a:noAutofit/>
          </a:bodyPr>
          <a:lstStyle/>
          <a:p>
            <a:r>
              <a:rPr lang="el-GR" sz="2800" dirty="0" smtClean="0"/>
              <a:t>Η </a:t>
            </a:r>
            <a:r>
              <a:rPr lang="el-GR" sz="2800" b="1" dirty="0" smtClean="0">
                <a:solidFill>
                  <a:srgbClr val="92D050"/>
                </a:solidFill>
              </a:rPr>
              <a:t>απάντηση του Χριστιανισμού </a:t>
            </a:r>
            <a:r>
              <a:rPr lang="el-GR" sz="2800" dirty="0" smtClean="0"/>
              <a:t>:</a:t>
            </a:r>
            <a:br>
              <a:rPr lang="el-GR" sz="2800" dirty="0" smtClean="0"/>
            </a:br>
            <a:r>
              <a:rPr lang="el-GR" sz="2800" dirty="0" smtClean="0"/>
              <a:t>Στην επιστολή του απ. Παύλου, </a:t>
            </a:r>
            <a:r>
              <a:rPr lang="el-GR" sz="2800" dirty="0" smtClean="0">
                <a:solidFill>
                  <a:schemeClr val="accent3">
                    <a:lumMod val="40000"/>
                    <a:lumOff val="60000"/>
                  </a:schemeClr>
                </a:solidFill>
              </a:rPr>
              <a:t>Προς Ρωμαίους 12, 3 -5,</a:t>
            </a:r>
            <a:r>
              <a:rPr lang="el-GR" sz="2800" dirty="0" smtClean="0"/>
              <a:t> βρίσκουμε ένα πολύ </a:t>
            </a:r>
            <a:r>
              <a:rPr lang="el-GR" sz="2800" u="sng" dirty="0" smtClean="0"/>
              <a:t>ενδιαφέρον απόσπασμα </a:t>
            </a:r>
            <a:r>
              <a:rPr lang="el-GR" sz="2800" dirty="0" smtClean="0"/>
              <a:t>:</a:t>
            </a:r>
            <a:endParaRPr lang="el-GR" sz="2800" dirty="0"/>
          </a:p>
        </p:txBody>
      </p:sp>
      <p:sp>
        <p:nvSpPr>
          <p:cNvPr id="3" name="Θέση περιεχομένου 2"/>
          <p:cNvSpPr>
            <a:spLocks noGrp="1"/>
          </p:cNvSpPr>
          <p:nvPr>
            <p:ph idx="1"/>
          </p:nvPr>
        </p:nvSpPr>
        <p:spPr>
          <a:xfrm>
            <a:off x="1115616" y="3140968"/>
            <a:ext cx="5040560" cy="3201219"/>
          </a:xfrm>
        </p:spPr>
        <p:txBody>
          <a:bodyPr>
            <a:normAutofit fontScale="85000" lnSpcReduction="10000"/>
          </a:bodyPr>
          <a:lstStyle/>
          <a:p>
            <a:r>
              <a:rPr lang="el-GR" sz="2400" dirty="0" smtClean="0">
                <a:solidFill>
                  <a:schemeClr val="bg2">
                    <a:lumMod val="25000"/>
                  </a:schemeClr>
                </a:solidFill>
              </a:rPr>
              <a:t>Δια της χάριτος, που μου δόθηκε, λέγω στον καθένα από εσάς να μην έχει για τον εαυτό του μεγαλύτερη ιδέα από εκείνη που πρέπει να έχει, αλλά να σκέπτεται με μετριοφροσύνη ανάλογα με το μέτρο πίστεως που ο Θεός μοίρασε στον καθένα. </a:t>
            </a:r>
            <a:r>
              <a:rPr lang="el-GR" sz="2400" b="1" i="1" dirty="0" smtClean="0">
                <a:solidFill>
                  <a:schemeClr val="accent2">
                    <a:lumMod val="50000"/>
                  </a:schemeClr>
                </a:solidFill>
              </a:rPr>
              <a:t>Διότι όπως σε ένα σώμα έχουμε πολλά μέλη, αλλά όλα τα μέλη δεν έχουν την ίδια λειτουργία , έτσι και εμείς οι πολλοί αποτελούμε ένα σώμα εν Χριστώ και ο καθένας είμαστε μέλη ο ένας του άλλου. </a:t>
            </a:r>
            <a:endParaRPr lang="el-GR" sz="2400" b="1" i="1" dirty="0">
              <a:solidFill>
                <a:schemeClr val="accent2">
                  <a:lumMod val="50000"/>
                </a:schemeClr>
              </a:solidFill>
            </a:endParaRPr>
          </a:p>
        </p:txBody>
      </p:sp>
      <p:pic>
        <p:nvPicPr>
          <p:cNvPr id="2050" name="Picture 2" descr="C:\Users\nestor 3\Desktop\παπαγεώργης\εικόνες για project\images.jpg"/>
          <p:cNvPicPr>
            <a:picLocks noChangeAspect="1" noChangeArrowheads="1"/>
          </p:cNvPicPr>
          <p:nvPr/>
        </p:nvPicPr>
        <p:blipFill>
          <a:blip r:embed="rId2" cstate="print"/>
          <a:srcRect/>
          <a:stretch>
            <a:fillRect/>
          </a:stretch>
        </p:blipFill>
        <p:spPr bwMode="auto">
          <a:xfrm>
            <a:off x="6372200" y="4149081"/>
            <a:ext cx="2771800" cy="2708920"/>
          </a:xfrm>
          <a:prstGeom prst="rect">
            <a:avLst/>
          </a:prstGeom>
          <a:noFill/>
        </p:spPr>
      </p:pic>
      <p:pic>
        <p:nvPicPr>
          <p:cNvPr id="2051" name="Picture 3" descr="C:\Users\nestor 3\Desktop\παπαγεώργης\εικόνες για project\κατάλογος.jpg"/>
          <p:cNvPicPr>
            <a:picLocks noChangeAspect="1" noChangeArrowheads="1"/>
          </p:cNvPicPr>
          <p:nvPr/>
        </p:nvPicPr>
        <p:blipFill>
          <a:blip r:embed="rId3" cstate="print"/>
          <a:srcRect/>
          <a:stretch>
            <a:fillRect/>
          </a:stretch>
        </p:blipFill>
        <p:spPr bwMode="auto">
          <a:xfrm>
            <a:off x="0" y="0"/>
            <a:ext cx="2051720" cy="2861609"/>
          </a:xfrm>
          <a:prstGeom prst="rect">
            <a:avLst/>
          </a:prstGeom>
          <a:noFill/>
        </p:spPr>
      </p:pic>
    </p:spTree>
    <p:extLst>
      <p:ext uri="{BB962C8B-B14F-4D97-AF65-F5344CB8AC3E}">
        <p14:creationId xmlns="" xmlns:p14="http://schemas.microsoft.com/office/powerpoint/2010/main" val="286948244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accent2">
                    <a:lumMod val="75000"/>
                  </a:schemeClr>
                </a:solidFill>
              </a:rPr>
              <a:t>Το νόημα της επιστολής :</a:t>
            </a:r>
            <a:endParaRPr lang="el-GR" dirty="0">
              <a:solidFill>
                <a:schemeClr val="accent2">
                  <a:lumMod val="75000"/>
                </a:schemeClr>
              </a:solidFill>
            </a:endParaRPr>
          </a:p>
        </p:txBody>
      </p:sp>
      <p:sp>
        <p:nvSpPr>
          <p:cNvPr id="3" name="Θέση περιεχομένου 2"/>
          <p:cNvSpPr>
            <a:spLocks noGrp="1"/>
          </p:cNvSpPr>
          <p:nvPr>
            <p:ph idx="1"/>
          </p:nvPr>
        </p:nvSpPr>
        <p:spPr>
          <a:xfrm>
            <a:off x="457200" y="1600200"/>
            <a:ext cx="6131024" cy="4525963"/>
          </a:xfrm>
        </p:spPr>
        <p:txBody>
          <a:bodyPr>
            <a:normAutofit fontScale="77500" lnSpcReduction="20000"/>
          </a:bodyPr>
          <a:lstStyle/>
          <a:p>
            <a:r>
              <a:rPr lang="el-GR" dirty="0" smtClean="0"/>
              <a:t>Για τον απόστολο Παύλο, ο κάθε άνθρωπος αποτελεί ένα </a:t>
            </a:r>
            <a:r>
              <a:rPr lang="el-GR" dirty="0" smtClean="0">
                <a:solidFill>
                  <a:srgbClr val="C00000"/>
                </a:solidFill>
              </a:rPr>
              <a:t>ζωντανό μέρος </a:t>
            </a:r>
            <a:r>
              <a:rPr lang="el-GR" dirty="0" smtClean="0"/>
              <a:t>από ένα σύνολο, ένα αναπόσπαστο μέλος από μία ομάδα. </a:t>
            </a:r>
          </a:p>
          <a:p>
            <a:r>
              <a:rPr lang="el-GR" dirty="0" smtClean="0"/>
              <a:t>Ο Ιησούς Χριστός δίδαξε και φανέρωσε τη σημασία της </a:t>
            </a:r>
            <a:r>
              <a:rPr lang="el-GR" dirty="0" smtClean="0">
                <a:solidFill>
                  <a:srgbClr val="C00000"/>
                </a:solidFill>
              </a:rPr>
              <a:t>συνύπαρξης </a:t>
            </a:r>
            <a:r>
              <a:rPr lang="el-GR" dirty="0" smtClean="0"/>
              <a:t>μεταξύ των ανθρώπων.  </a:t>
            </a:r>
          </a:p>
          <a:p>
            <a:r>
              <a:rPr lang="el-GR" dirty="0" smtClean="0"/>
              <a:t>Όλοι οι άνθρωποι αποτελούν μία </a:t>
            </a:r>
            <a:r>
              <a:rPr lang="el-GR" dirty="0" smtClean="0">
                <a:solidFill>
                  <a:srgbClr val="C00000"/>
                </a:solidFill>
              </a:rPr>
              <a:t>ομάδα ισότιμων προσώπων </a:t>
            </a:r>
            <a:r>
              <a:rPr lang="el-GR" dirty="0" smtClean="0"/>
              <a:t>που ο ένας συμπληρώνει τον άλλο. Στην ομάδα αυτή, που λέγεται </a:t>
            </a:r>
            <a:r>
              <a:rPr lang="el-GR" b="1" i="1" dirty="0" smtClean="0">
                <a:solidFill>
                  <a:schemeClr val="accent3">
                    <a:lumMod val="50000"/>
                  </a:schemeClr>
                </a:solidFill>
              </a:rPr>
              <a:t>σώμα Χριστού</a:t>
            </a:r>
            <a:r>
              <a:rPr lang="el-GR" dirty="0" smtClean="0"/>
              <a:t>, όταν ο ένας υποφέρει υποφέρουν και όλοι οι άλλοι. </a:t>
            </a:r>
            <a:endParaRPr lang="el-GR" dirty="0"/>
          </a:p>
        </p:txBody>
      </p:sp>
      <p:pic>
        <p:nvPicPr>
          <p:cNvPr id="1026" name="Picture 2" descr="C:\Users\nestor 3\Desktop\παπαγεώργης\εικόνες για project\images (5).jpg"/>
          <p:cNvPicPr>
            <a:picLocks noChangeAspect="1" noChangeArrowheads="1"/>
          </p:cNvPicPr>
          <p:nvPr/>
        </p:nvPicPr>
        <p:blipFill>
          <a:blip r:embed="rId2" cstate="print"/>
          <a:srcRect/>
          <a:stretch>
            <a:fillRect/>
          </a:stretch>
        </p:blipFill>
        <p:spPr bwMode="auto">
          <a:xfrm>
            <a:off x="6444208" y="3501008"/>
            <a:ext cx="2699793" cy="3356992"/>
          </a:xfrm>
          <a:prstGeom prst="rect">
            <a:avLst/>
          </a:prstGeom>
          <a:noFill/>
        </p:spPr>
      </p:pic>
    </p:spTree>
    <p:extLst>
      <p:ext uri="{BB962C8B-B14F-4D97-AF65-F5344CB8AC3E}">
        <p14:creationId xmlns="" xmlns:p14="http://schemas.microsoft.com/office/powerpoint/2010/main" val="884255564"/>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312</Words>
  <Application>Microsoft Office PowerPoint</Application>
  <PresentationFormat>Προβολή στην οθόνη (4:3)</PresentationFormat>
  <Paragraphs>33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Project : Μορφές δουλείας και εκμετάλλευσης και η απάντηση του Χριστιανισμού.</vt:lpstr>
      <vt:lpstr>ΕΜΠΟΡΙΟ ΟΡΓΑΝΩΝ &amp; Η ΑΠΑΝΤΗΣΗ ΤΟΥ ΧΡΙΣΤΙΑΝΙΣΜΟΥ</vt:lpstr>
      <vt:lpstr>ΕΜΠΟΡΙΟ ΟΡΓΑΝΩΝ</vt:lpstr>
      <vt:lpstr>Σημαντικά στοιχεία :</vt:lpstr>
      <vt:lpstr>Διαφάνεια 5</vt:lpstr>
      <vt:lpstr>Ετήσιος αριθμός μεταμοσχεύσεων οργάνων (έκθεση 2005)</vt:lpstr>
      <vt:lpstr>Όταν η αγάπη για τα χρήματα ξεπερνά την αγάπη για τον άνθρωπο….</vt:lpstr>
      <vt:lpstr>Η απάντηση του Χριστιανισμού : Στην επιστολή του απ. Παύλου, Προς Ρωμαίους 12, 3 -5, βρίσκουμε ένα πολύ ενδιαφέρον απόσπασμα :</vt:lpstr>
      <vt:lpstr>Το νόημα της επιστολής :</vt:lpstr>
      <vt:lpstr>Τέλος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ΕΜΠΟΡΙΟ ΟΡΓΑΝΩΝ &amp; Η ΑΠΑΝΤΗΣΗ ΤΟΥ ΧΡΙΣΤΙΑΝΙΣΜΟΥ</dc:title>
  <dc:creator>Babis</dc:creator>
  <cp:lastModifiedBy>nestor 3</cp:lastModifiedBy>
  <cp:revision>31</cp:revision>
  <dcterms:created xsi:type="dcterms:W3CDTF">2015-02-04T16:06:29Z</dcterms:created>
  <dcterms:modified xsi:type="dcterms:W3CDTF">2015-05-14T06:54:47Z</dcterms:modified>
</cp:coreProperties>
</file>