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6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8.2340533572907312E-2"/>
          <c:y val="0.15317835439374938"/>
          <c:w val="0.80867934846295064"/>
          <c:h val="0.74452589948876247"/>
        </c:manualLayout>
      </c:layout>
      <c:barChart>
        <c:barDir val="col"/>
        <c:grouping val="clustered"/>
        <c:ser>
          <c:idx val="0"/>
          <c:order val="0"/>
          <c:tx>
            <c:v/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4"/>
              <c:pt idx="0">
                <c:v>15 χρονων</c:v>
              </c:pt>
              <c:pt idx="1">
                <c:v>16χρονων</c:v>
              </c:pt>
              <c:pt idx="2">
                <c:v>17 χρονων</c:v>
              </c:pt>
              <c:pt idx="3">
                <c:v>45 και πανω</c:v>
              </c:pt>
            </c:strLit>
          </c:cat>
          <c:val>
            <c:numLit>
              <c:formatCode>General</c:formatCode>
              <c:ptCount val="4"/>
              <c:pt idx="0">
                <c:v>13</c:v>
              </c:pt>
              <c:pt idx="1">
                <c:v>38</c:v>
              </c:pt>
              <c:pt idx="2">
                <c:v>12</c:v>
              </c:pt>
              <c:pt idx="3">
                <c:v>1</c:v>
              </c:pt>
            </c:numLit>
          </c:val>
        </c:ser>
        <c:axId val="66156416"/>
        <c:axId val="66154880"/>
      </c:barChart>
      <c:valAx>
        <c:axId val="66154880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66156416"/>
        <c:crosses val="autoZero"/>
        <c:crossBetween val="between"/>
      </c:valAx>
      <c:catAx>
        <c:axId val="66156416"/>
        <c:scaling>
          <c:orientation val="minMax"/>
        </c:scaling>
        <c:axPos val="b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66154880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plotVisOnly val="1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2.0000002204585778E-2"/>
          <c:y val="7.0935976768832509E-2"/>
          <c:w val="0.82503977348322022"/>
          <c:h val="0.90911350782555822"/>
        </c:manualLayout>
      </c:layout>
      <c:pie3DChart>
        <c:varyColors val="1"/>
        <c:ser>
          <c:idx val="0"/>
          <c:order val="0"/>
          <c:tx>
            <c:v/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3"/>
              <c:pt idx="0">
                <c:v>ΝΑΙ</c:v>
              </c:pt>
              <c:pt idx="1">
                <c:v>ΟΧΙ</c:v>
              </c:pt>
              <c:pt idx="2">
                <c:v>ΔΕΝ ΑΠΑΝΤΗΣΕ</c:v>
              </c:pt>
            </c:strLit>
          </c:cat>
          <c:val>
            <c:numLit>
              <c:formatCode>General</c:formatCode>
              <c:ptCount val="3"/>
              <c:pt idx="0">
                <c:v>35</c:v>
              </c:pt>
              <c:pt idx="1">
                <c:v>28</c:v>
              </c:pt>
              <c:pt idx="2">
                <c:v>1</c:v>
              </c:pt>
            </c:numLit>
          </c:val>
        </c:ser>
        <c:ser>
          <c:idx val="1"/>
          <c:order val="1"/>
          <c:tx>
            <c:v>Στήλη 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3"/>
              <c:pt idx="0">
                <c:v>35</c:v>
              </c:pt>
              <c:pt idx="1">
                <c:v>28</c:v>
              </c:pt>
              <c:pt idx="2">
                <c:v>1</c:v>
              </c:pt>
            </c:numLit>
          </c:val>
        </c:ser>
        <c:ser>
          <c:idx val="2"/>
          <c:order val="2"/>
          <c:tx>
            <c:v>Στήλη 2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D320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3"/>
              <c:pt idx="0">
                <c:v>35</c:v>
              </c:pt>
              <c:pt idx="1">
                <c:v>28</c:v>
              </c:pt>
              <c:pt idx="2">
                <c:v>1</c:v>
              </c:pt>
            </c:numLit>
          </c:val>
        </c:ser>
      </c:pie3DChart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4.045270669515022E-2"/>
          <c:y val="8.9651513703756777E-2"/>
          <c:w val="0.83109846017100242"/>
          <c:h val="0.8602549249120125"/>
        </c:manualLayout>
      </c:layout>
      <c:barChart>
        <c:barDir val="col"/>
        <c:grouping val="clustered"/>
        <c:ser>
          <c:idx val="0"/>
          <c:order val="0"/>
          <c:tx>
            <c:v>Στήλη 1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4"/>
              <c:pt idx="0">
                <c:v>ΣΟΒΑΡΟ</c:v>
              </c:pt>
              <c:pt idx="1">
                <c:v>ΛΙΓΟΤΕΡΟ ΣΟΒΑΡΟ</c:v>
              </c:pt>
              <c:pt idx="2">
                <c:v>ΑΔΙΑΦΟΡΟ</c:v>
              </c:pt>
              <c:pt idx="3">
                <c:v>ΔΕΝ ΑΠΑΝΤΗΣΕ</c:v>
              </c:pt>
            </c:strLit>
          </c:cat>
          <c:val>
            <c:numLit>
              <c:formatCode>General</c:formatCode>
              <c:ptCount val="4"/>
              <c:pt idx="0">
                <c:v>53</c:v>
              </c:pt>
              <c:pt idx="1">
                <c:v>5</c:v>
              </c:pt>
              <c:pt idx="2">
                <c:v>1</c:v>
              </c:pt>
              <c:pt idx="3">
                <c:v>5</c:v>
              </c:pt>
            </c:numLit>
          </c:val>
        </c:ser>
        <c:axId val="75446144"/>
        <c:axId val="75444608"/>
      </c:barChart>
      <c:valAx>
        <c:axId val="7544460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5446144"/>
        <c:crosses val="autoZero"/>
        <c:crossBetween val="between"/>
      </c:valAx>
      <c:catAx>
        <c:axId val="75446144"/>
        <c:scaling>
          <c:orientation val="minMax"/>
        </c:scaling>
        <c:axPos val="b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300" b="0"/>
            </a:pPr>
            <a:endParaRPr lang="el-GR"/>
          </a:p>
        </c:txPr>
        <c:crossAx val="75444608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xMode val="edge"/>
          <c:yMode val="edge"/>
          <c:x val="3.6249189663996581E-2"/>
          <c:y val="8.9085933858353061E-2"/>
          <c:w val="0.85341146056036521"/>
          <c:h val="0.86247541616335399"/>
        </c:manualLayout>
      </c:layout>
      <c:barChart>
        <c:barDir val="bar"/>
        <c:grouping val="clustered"/>
        <c:ser>
          <c:idx val="0"/>
          <c:order val="0"/>
          <c:tx>
            <c:v>Στήλη 3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9"/>
              <c:pt idx="0">
                <c:v>ΔΕΝ ΑΠΑΝΤΗΣΕ</c:v>
              </c:pt>
              <c:pt idx="1">
                <c:v>ΤΙΜΩΡΙΑ ΕΓΚΛΗΜΑΤΙΩΝ</c:v>
              </c:pt>
              <c:pt idx="2">
                <c:v>ΑΣΤΥΝΟΜΙΑ</c:v>
              </c:pt>
              <c:pt idx="3">
                <c:v>ΨΥΧΟΛΟΓΙΚΗ ΥΠΟΣΤΗΡΙΞΗ</c:v>
              </c:pt>
              <c:pt idx="4">
                <c:v>ΝΕΟΙ ΝΟΜΟΙ</c:v>
              </c:pt>
              <c:pt idx="5">
                <c:v>ΕΝΗΜΕΡΩΣΗ ΠΟΛΙΤΩΝ/ΑΡΜΟΔΙΩΝ</c:v>
              </c:pt>
              <c:pt idx="6">
                <c:v>ΑΚΥΡΟ</c:v>
              </c:pt>
              <c:pt idx="7">
                <c:v>ΚΟΙΝΩΝΙΚΟΣ ΕΛΕΓΧΟΣ</c:v>
              </c:pt>
              <c:pt idx="8">
                <c:v>ΠΡΟΣΤΑΣΙΑ ΑΝΘΡΩΠΙΝΩΝ ΔΙΚΑΙΩΜΑΤΩΝ</c:v>
              </c:pt>
            </c:strLit>
          </c:cat>
          <c:val>
            <c:numLit>
              <c:formatCode>General</c:formatCode>
              <c:ptCount val="9"/>
              <c:pt idx="0">
                <c:v>17</c:v>
              </c:pt>
              <c:pt idx="1">
                <c:v>5</c:v>
              </c:pt>
              <c:pt idx="2">
                <c:v>5</c:v>
              </c:pt>
              <c:pt idx="3">
                <c:v>3</c:v>
              </c:pt>
              <c:pt idx="4">
                <c:v>12</c:v>
              </c:pt>
              <c:pt idx="5">
                <c:v>12</c:v>
              </c:pt>
              <c:pt idx="6">
                <c:v>4</c:v>
              </c:pt>
              <c:pt idx="7">
                <c:v>3</c:v>
              </c:pt>
              <c:pt idx="8">
                <c:v>7</c:v>
              </c:pt>
            </c:numLit>
          </c:val>
        </c:ser>
        <c:axId val="75480064"/>
        <c:axId val="75478528"/>
      </c:barChart>
      <c:valAx>
        <c:axId val="75478528"/>
        <c:scaling>
          <c:orientation val="minMax"/>
        </c:scaling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5480064"/>
        <c:crosses val="autoZero"/>
        <c:crossBetween val="between"/>
      </c:valAx>
      <c:catAx>
        <c:axId val="75480064"/>
        <c:scaling>
          <c:orientation val="minMax"/>
        </c:scaling>
        <c:axPos val="l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300" b="0"/>
            </a:pPr>
            <a:endParaRPr lang="el-GR"/>
          </a:p>
        </c:txPr>
        <c:crossAx val="75478528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8.2340533572907312E-2"/>
          <c:y val="0.15317822042163703"/>
          <c:w val="0.8086792399602446"/>
          <c:h val="0.74452576551665006"/>
        </c:manualLayout>
      </c:layout>
      <c:barChart>
        <c:barDir val="col"/>
        <c:grouping val="clustered"/>
        <c:ser>
          <c:idx val="0"/>
          <c:order val="0"/>
          <c:tx>
            <c:v/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4"/>
              <c:pt idx="0">
                <c:v>15 χρονων</c:v>
              </c:pt>
              <c:pt idx="1">
                <c:v>16χρονων</c:v>
              </c:pt>
              <c:pt idx="2">
                <c:v>17 χρονων</c:v>
              </c:pt>
              <c:pt idx="3">
                <c:v>45 και πανω</c:v>
              </c:pt>
            </c:strLit>
          </c:cat>
          <c:val>
            <c:numLit>
              <c:formatCode>General</c:formatCode>
              <c:ptCount val="4"/>
              <c:pt idx="0">
                <c:v>13</c:v>
              </c:pt>
              <c:pt idx="1">
                <c:v>38</c:v>
              </c:pt>
              <c:pt idx="2">
                <c:v>12</c:v>
              </c:pt>
              <c:pt idx="3">
                <c:v>1</c:v>
              </c:pt>
            </c:numLit>
          </c:val>
        </c:ser>
        <c:axId val="74488448"/>
        <c:axId val="74486912"/>
      </c:barChart>
      <c:valAx>
        <c:axId val="74486912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4488448"/>
        <c:crosses val="autoZero"/>
        <c:crossBetween val="between"/>
      </c:valAx>
      <c:catAx>
        <c:axId val="74488448"/>
        <c:scaling>
          <c:orientation val="minMax"/>
        </c:scaling>
        <c:axPos val="b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4486912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1.9999074116939033E-2"/>
          <c:y val="6.8766053391053392E-2"/>
          <c:w val="0.86991342993379939"/>
          <c:h val="0.91123358585858583"/>
        </c:manualLayout>
      </c:layout>
      <c:pie3DChart>
        <c:varyColors val="1"/>
        <c:ser>
          <c:idx val="0"/>
          <c:order val="0"/>
          <c:tx>
            <c:v>Στήλη 3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Ανδρας</c:v>
              </c:pt>
              <c:pt idx="1">
                <c:v>Γυναικα</c:v>
              </c:pt>
            </c:strLit>
          </c:cat>
          <c:val>
            <c:numLit>
              <c:formatCode>General</c:formatCode>
              <c:ptCount val="2"/>
              <c:pt idx="0">
                <c:v>28</c:v>
              </c:pt>
              <c:pt idx="1">
                <c:v>36</c:v>
              </c:pt>
            </c:numLit>
          </c:val>
        </c:ser>
      </c:pie3DChart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1.9979520140023421E-2"/>
          <c:y val="6.9313779745434415E-2"/>
          <c:w val="0.82381921544712644"/>
          <c:h val="0.91069452130603212"/>
        </c:manualLayout>
      </c:layout>
      <c:pieChart>
        <c:varyColors val="1"/>
        <c:ser>
          <c:idx val="0"/>
          <c:order val="0"/>
          <c:tx>
            <c:v>63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Μαθητης</c:v>
              </c:pt>
              <c:pt idx="1">
                <c:v>Δημοσιος υπάλληλος</c:v>
              </c:pt>
            </c:strLit>
          </c:cat>
          <c:val>
            <c:numLit>
              <c:formatCode>General</c:formatCode>
              <c:ptCount val="2"/>
              <c:pt idx="0">
                <c:v>63</c:v>
              </c:pt>
              <c:pt idx="1">
                <c:v>1</c:v>
              </c:pt>
            </c:numLit>
          </c:val>
        </c:ser>
        <c:ser>
          <c:idx val="1"/>
          <c:order val="1"/>
          <c:tx>
            <c:v>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63</c:v>
              </c:pt>
              <c:pt idx="1">
                <c:v>1</c:v>
              </c:pt>
            </c:numLit>
          </c:val>
        </c:ser>
        <c:firstSliceAng val="0"/>
      </c:pieChart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view3D>
      <c:rotX val="30"/>
      <c:perspective val="0"/>
    </c:view3D>
    <c:floor>
      <c:spPr>
        <a:solidFill>
          <a:srgbClr val="CCCCCC"/>
        </a:solidFill>
        <a:ln>
          <a:solidFill>
            <a:srgbClr val="B3B3B3"/>
          </a:solidFill>
        </a:ln>
      </c:spPr>
    </c:floor>
    <c:sideWall>
      <c:spPr>
        <a:noFill/>
        <a:ln>
          <a:solidFill>
            <a:srgbClr val="B3B3B3"/>
          </a:solidFill>
          <a:prstDash val="solid"/>
        </a:ln>
      </c:spPr>
    </c:sideWall>
    <c:backWall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2.0000002204585778E-2"/>
          <c:y val="7.0935976768832509E-2"/>
          <c:w val="0.76309532221068366"/>
          <c:h val="0.90911350782555822"/>
        </c:manualLayout>
      </c:layout>
      <c:pie3DChart>
        <c:varyColors val="1"/>
        <c:ser>
          <c:idx val="0"/>
          <c:order val="0"/>
          <c:tx>
            <c:v>63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cat>
            <c:strLit>
              <c:ptCount val="2"/>
              <c:pt idx="0">
                <c:v>Δευτεροβαθμια εκπαιδευση</c:v>
              </c:pt>
              <c:pt idx="1">
                <c:v>Τριτοβαθμια εκπαιδευση</c:v>
              </c:pt>
            </c:strLit>
          </c:cat>
          <c:val>
            <c:numLit>
              <c:formatCode>General</c:formatCode>
              <c:ptCount val="2"/>
              <c:pt idx="0">
                <c:v>63</c:v>
              </c:pt>
              <c:pt idx="1">
                <c:v>1</c:v>
              </c:pt>
            </c:numLit>
          </c:val>
        </c:ser>
        <c:ser>
          <c:idx val="1"/>
          <c:order val="1"/>
          <c:tx>
            <c:v>1</c:v>
          </c:tx>
          <c:dPt>
            <c:idx val="0"/>
            <c:spPr>
              <a:solidFill>
                <a:srgbClr val="004586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420E"/>
              </a:solidFill>
              <a:ln>
                <a:solidFill>
                  <a:srgbClr val="000000"/>
                </a:solidFill>
              </a:ln>
            </c:spPr>
          </c:dPt>
          <c:val>
            <c:numLit>
              <c:formatCode>General</c:formatCode>
              <c:ptCount val="2"/>
              <c:pt idx="0">
                <c:v>63</c:v>
              </c:pt>
              <c:pt idx="1">
                <c:v>1</c:v>
              </c:pt>
            </c:numLit>
          </c:val>
        </c:ser>
      </c:pie3DChart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3.5644670670181497E-2"/>
          <c:y val="8.8030309042451169E-2"/>
          <c:w val="0.85665561054020178"/>
          <c:h val="0.86697220403547404"/>
        </c:manualLayout>
      </c:layout>
      <c:barChart>
        <c:barDir val="bar"/>
        <c:grouping val="clustered"/>
        <c:ser>
          <c:idx val="0"/>
          <c:order val="0"/>
          <c:tx>
            <c:v>Στήλη 1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8"/>
              <c:pt idx="0">
                <c:v>ΜΟΡΦΗ ΒΙΑΣ</c:v>
              </c:pt>
              <c:pt idx="1">
                <c:v>ΔΕΝ ΑΠΑΝΤΗΣΕ</c:v>
              </c:pt>
              <c:pt idx="2">
                <c:v>ΑΚΥΡΟ</c:v>
              </c:pt>
              <c:pt idx="3">
                <c:v>ΝΑ ΣΕ ΚΑΝΟΥΝ ΟΤΙ ΘΕΛΟΥΝ</c:v>
              </c:pt>
              <c:pt idx="4">
                <c:v>ΠΑΡΑΝΟΜΙΑ ΜΕ ΣΚΟΠΟ ΤΟ ΣΥΜΦΕΡΟΝ/ΧΡΗΜΑ</c:v>
              </c:pt>
              <c:pt idx="5">
                <c:v>ΑΠΑΝΘΡΩΠΟ ΓΕΓΟΝΟΣ</c:v>
              </c:pt>
              <c:pt idx="6">
                <c:v>ΔΕΝ ΕΙΝΑΙ ΚΑΛΟ/ΠΡΕΠΕΙ ΝΑ ΣΤΑΜΑΤΗΣΕΙ</c:v>
              </c:pt>
              <c:pt idx="7">
                <c:v>ΟΤΑΝ ΔΕΝ ΥΠΑΡΧΟΥΝ ΙΣΑ ΔΙΚΑΙΩΜΑΤΑ</c:v>
              </c:pt>
            </c:strLit>
          </c:cat>
          <c:val>
            <c:numLit>
              <c:formatCode>General</c:formatCode>
              <c:ptCount val="8"/>
              <c:pt idx="0">
                <c:v>7</c:v>
              </c:pt>
              <c:pt idx="1">
                <c:v>20</c:v>
              </c:pt>
              <c:pt idx="2">
                <c:v>1</c:v>
              </c:pt>
              <c:pt idx="3">
                <c:v>4</c:v>
              </c:pt>
              <c:pt idx="4">
                <c:v>11</c:v>
              </c:pt>
              <c:pt idx="5">
                <c:v>5</c:v>
              </c:pt>
              <c:pt idx="6">
                <c:v>2</c:v>
              </c:pt>
              <c:pt idx="7">
                <c:v>2</c:v>
              </c:pt>
            </c:numLit>
          </c:val>
        </c:ser>
        <c:axId val="75036928"/>
        <c:axId val="75035392"/>
      </c:barChart>
      <c:valAx>
        <c:axId val="75035392"/>
        <c:scaling>
          <c:orientation val="minMax"/>
        </c:scaling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5036928"/>
        <c:crosses val="autoZero"/>
        <c:crossBetween val="between"/>
      </c:valAx>
      <c:catAx>
        <c:axId val="75036928"/>
        <c:scaling>
          <c:orientation val="minMax"/>
        </c:scaling>
        <c:axPos val="l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="0"/>
            </a:pPr>
            <a:endParaRPr lang="el-GR"/>
          </a:p>
        </c:txPr>
        <c:crossAx val="75035392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3.5956171766958617E-2"/>
          <c:y val="8.7550607046283119E-2"/>
          <c:w val="0.81940356724938823"/>
          <c:h val="0.86847370244462596"/>
        </c:manualLayout>
      </c:layout>
      <c:barChart>
        <c:barDir val="bar"/>
        <c:grouping val="clustered"/>
        <c:ser>
          <c:idx val="0"/>
          <c:order val="0"/>
          <c:tx>
            <c:v>Παραδείγματα</c:v>
          </c:tx>
          <c:spPr>
            <a:solidFill>
              <a:srgbClr val="FFD320"/>
            </a:solidFill>
            <a:ln>
              <a:noFill/>
            </a:ln>
          </c:spPr>
          <c:cat>
            <c:strLit>
              <c:ptCount val="7"/>
              <c:pt idx="0">
                <c:v>παιδική εργασία</c:v>
              </c:pt>
              <c:pt idx="1">
                <c:v>σεξουαλική εκμετάλλευση</c:v>
              </c:pt>
              <c:pt idx="2">
                <c:v>Δεν απάντησε</c:v>
              </c:pt>
              <c:pt idx="3">
                <c:v>εργασιακή εκμετάλλευση</c:v>
              </c:pt>
              <c:pt idx="4">
                <c:v>οικονομική εκμετάλλευση</c:v>
              </c:pt>
              <c:pt idx="5">
                <c:v>πολιτική εκμετάλλευση</c:v>
              </c:pt>
              <c:pt idx="6">
                <c:v>κοινωνική/φυλετική εκμετάλλευση</c:v>
              </c:pt>
            </c:strLit>
          </c:cat>
          <c:val>
            <c:numLit>
              <c:formatCode>General</c:formatCode>
              <c:ptCount val="7"/>
              <c:pt idx="0">
                <c:v>9</c:v>
              </c:pt>
              <c:pt idx="1">
                <c:v>6</c:v>
              </c:pt>
              <c:pt idx="2">
                <c:v>18</c:v>
              </c:pt>
              <c:pt idx="3">
                <c:v>5</c:v>
              </c:pt>
              <c:pt idx="4">
                <c:v>5</c:v>
              </c:pt>
              <c:pt idx="5">
                <c:v>2</c:v>
              </c:pt>
              <c:pt idx="6">
                <c:v>8</c:v>
              </c:pt>
            </c:numLit>
          </c:val>
        </c:ser>
        <c:axId val="75050368"/>
        <c:axId val="75048832"/>
      </c:barChart>
      <c:valAx>
        <c:axId val="75048832"/>
        <c:scaling>
          <c:orientation val="minMax"/>
        </c:scaling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5050368"/>
        <c:crosses val="autoZero"/>
        <c:crossBetween val="between"/>
      </c:valAx>
      <c:catAx>
        <c:axId val="75050368"/>
        <c:scaling>
          <c:orientation val="minMax"/>
        </c:scaling>
        <c:axPos val="l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300" b="0"/>
            </a:pPr>
            <a:endParaRPr lang="el-GR"/>
          </a:p>
        </c:txPr>
        <c:crossAx val="75048832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3.890756302521009E-2"/>
          <c:y val="9.0581150624602563E-2"/>
          <c:w val="0.8393276143790851"/>
          <c:h val="0.85648181329608419"/>
        </c:manualLayout>
      </c:layout>
      <c:barChart>
        <c:barDir val="col"/>
        <c:grouping val="clustered"/>
        <c:ser>
          <c:idx val="0"/>
          <c:order val="0"/>
          <c:tx>
            <c:v>Στήλη 1</c:v>
          </c:tx>
          <c:spPr>
            <a:solidFill>
              <a:srgbClr val="004586"/>
            </a:solidFill>
            <a:ln>
              <a:noFill/>
            </a:ln>
          </c:spPr>
          <c:cat>
            <c:strLit>
              <c:ptCount val="4"/>
              <c:pt idx="0">
                <c:v>Εξαιρετικά μεγάλη</c:v>
              </c:pt>
              <c:pt idx="1">
                <c:v>Μεγάλη</c:v>
              </c:pt>
              <c:pt idx="2">
                <c:v>Μικρή</c:v>
              </c:pt>
              <c:pt idx="3">
                <c:v>Περιορισμένη</c:v>
              </c:pt>
            </c:strLit>
          </c:cat>
          <c:val>
            <c:numLit>
              <c:formatCode>General</c:formatCode>
              <c:ptCount val="4"/>
              <c:pt idx="0">
                <c:v>24</c:v>
              </c:pt>
              <c:pt idx="1">
                <c:v>36</c:v>
              </c:pt>
              <c:pt idx="2">
                <c:v>1</c:v>
              </c:pt>
              <c:pt idx="3">
                <c:v>3</c:v>
              </c:pt>
            </c:numLit>
          </c:val>
        </c:ser>
        <c:axId val="75158272"/>
        <c:axId val="75095040"/>
      </c:barChart>
      <c:valAx>
        <c:axId val="75095040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5158272"/>
        <c:crosses val="autoZero"/>
        <c:crossBetween val="between"/>
      </c:valAx>
      <c:catAx>
        <c:axId val="75158272"/>
        <c:scaling>
          <c:orientation val="minMax"/>
        </c:scaling>
        <c:axPos val="b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 b="0"/>
            </a:pPr>
            <a:endParaRPr lang="el-GR"/>
          </a:p>
        </c:txPr>
        <c:crossAx val="75095040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xMode val="edge"/>
          <c:yMode val="edge"/>
          <c:x val="3.8286276603090912E-2"/>
          <c:y val="8.8527494779472249E-2"/>
          <c:w val="0.84258277983277496"/>
          <c:h val="0.86489889402152897"/>
        </c:manualLayout>
      </c:layout>
      <c:barChart>
        <c:barDir val="bar"/>
        <c:grouping val="clustered"/>
        <c:ser>
          <c:idx val="0"/>
          <c:order val="0"/>
          <c:tx>
            <c:v>Στήλη 2</c:v>
          </c:tx>
          <c:spPr>
            <a:solidFill>
              <a:srgbClr val="FF420E"/>
            </a:solidFill>
            <a:ln>
              <a:noFill/>
            </a:ln>
          </c:spPr>
          <c:cat>
            <c:strLit>
              <c:ptCount val="9"/>
              <c:pt idx="0">
                <c:v>Δεν απάντησε</c:v>
              </c:pt>
              <c:pt idx="1">
                <c:v>Σεξουαλική εκμετάλλευση</c:v>
              </c:pt>
              <c:pt idx="2">
                <c:v>χρηματική εκμετάλλευση</c:v>
              </c:pt>
              <c:pt idx="3">
                <c:v>ψυχολογική εκμετάλλευση</c:v>
              </c:pt>
              <c:pt idx="4">
                <c:v>παιδική εργασία</c:v>
              </c:pt>
              <c:pt idx="5">
                <c:v>βία</c:v>
              </c:pt>
              <c:pt idx="6">
                <c:v>εργασιακή εκμετάλλευση</c:v>
              </c:pt>
              <c:pt idx="7">
                <c:v>φυλετική εκμετάλλευση</c:v>
              </c:pt>
              <c:pt idx="8">
                <c:v>εμπόριο οργάνων</c:v>
              </c:pt>
            </c:strLit>
          </c:cat>
          <c:val>
            <c:numLit>
              <c:formatCode>General</c:formatCode>
              <c:ptCount val="9"/>
              <c:pt idx="0">
                <c:v>16</c:v>
              </c:pt>
              <c:pt idx="1">
                <c:v>25</c:v>
              </c:pt>
              <c:pt idx="2">
                <c:v>12</c:v>
              </c:pt>
              <c:pt idx="3">
                <c:v>6</c:v>
              </c:pt>
              <c:pt idx="4">
                <c:v>19</c:v>
              </c:pt>
              <c:pt idx="5">
                <c:v>5</c:v>
              </c:pt>
              <c:pt idx="6">
                <c:v>10</c:v>
              </c:pt>
              <c:pt idx="7">
                <c:v>2</c:v>
              </c:pt>
              <c:pt idx="8">
                <c:v>3</c:v>
              </c:pt>
            </c:numLit>
          </c:val>
        </c:ser>
        <c:axId val="73746304"/>
        <c:axId val="73744768"/>
      </c:barChart>
      <c:valAx>
        <c:axId val="73744768"/>
        <c:scaling>
          <c:orientation val="minMax"/>
        </c:scaling>
        <c:axPos val="b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l-GR"/>
          </a:p>
        </c:txPr>
        <c:crossAx val="73746304"/>
        <c:crosses val="autoZero"/>
        <c:crossBetween val="between"/>
      </c:valAx>
      <c:catAx>
        <c:axId val="73746304"/>
        <c:scaling>
          <c:orientation val="minMax"/>
        </c:scaling>
        <c:axPos val="l"/>
        <c:numFmt formatCode="[$-1000408]dd/mm/yyyy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300" b="0"/>
            </a:pPr>
            <a:endParaRPr lang="el-GR"/>
          </a:p>
        </c:txPr>
        <c:crossAx val="73744768"/>
        <c:crosses val="autoZero"/>
        <c:auto val="1"/>
        <c:lblAlgn val="ctr"/>
        <c:lblOffset val="10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/>
          </a:pPr>
          <a:endParaRPr lang="el-GR"/>
        </a:p>
      </c:txPr>
    </c:legend>
    <c:plotVisOnly val="1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- Θέση ημερομηνίας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- Θέση υποσέλιδου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l-G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- Θέση αριθμού διαφάνειας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D236665-82C4-4305-8D48-4E8131DAB582}" type="slidenum">
              <a:t>‹#›</a:t>
            </a:fld>
            <a:endParaRPr lang="el-G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l-GR"/>
          </a:p>
        </p:txBody>
      </p:sp>
      <p:sp>
        <p:nvSpPr>
          <p:cNvPr id="4" name="3 - Θέση κεφαλίδας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4 - Θέση ημερομηνίας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5 - Θέση υποσέλιδου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6 - Θέση αριθμού διαφάνειας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fld id="{BB112FD3-FB27-4FAA-BB02-3D24F6323D0F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l-GR" sz="2000" b="0" i="0" u="none" strike="noStrike" kern="1200">
        <a:ln>
          <a:noFill/>
        </a:ln>
        <a:latin typeface="Liberation Sans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015DB5-C955-435C-BB4F-6C0EA0E3D21A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50A2C3-695E-4465-9F1F-ADBAC874B21E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578FC2-2456-4F27-847F-7F71D3F32F9F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4ABBEC-B170-4CD0-92C1-A2D7B33BCA0B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61B2D7-2B7A-4ECD-92B8-FEA3E1424355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18834D-95E5-432F-B236-8D1BF37B1B28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A2A6AD-4E2E-4906-8525-2F5C1AD511DC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5F4F43-CDC0-4F79-BEE2-1D1771AA59A6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D0F868-299D-48CF-962E-5AADDE33F119}" type="slidenum">
              <a:t>‹#›</a:t>
            </a:fld>
            <a:endParaRPr lang="el-G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D413DC-3AF5-4FC6-AEDC-58FDD23EBB00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335E69-6302-4935-89B2-3C0ADDDCE490}" type="slidenum"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l-GR"/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l-G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l-G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l-G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l-G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5" name="4 - Θέση υποσέλιδου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5 - Θέση αριθμού διαφάνειας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l-GR" sz="1400" kern="1200">
                <a:latin typeface="Times New Roman" pitchFamily="18"/>
                <a:ea typeface="Arial" pitchFamily="2"/>
                <a:cs typeface="Tahoma" pitchFamily="2"/>
              </a:defRPr>
            </a:lvl1pPr>
          </a:lstStyle>
          <a:p>
            <a:pPr lvl="0"/>
            <a:fld id="{B4AD97D4-0761-439D-9EA1-DA6273FC86A1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l-GR" sz="4400" b="0" i="0" u="none" strike="noStrike" kern="1200">
          <a:ln>
            <a:noFill/>
          </a:ln>
          <a:latin typeface="Liberation Sans" pitchFamily="18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l-GR" sz="3200" b="0" i="0" u="none" strike="noStrike" kern="1200">
          <a:ln>
            <a:noFill/>
          </a:ln>
          <a:latin typeface="Liberation Sans" pitchFamily="18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Ερωτηματολόγια.</a:t>
            </a:r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4294967295"/>
          </p:nvPr>
        </p:nvSpPr>
        <p:spPr>
          <a:xfrm>
            <a:off x="576000" y="2664000"/>
            <a:ext cx="7272000" cy="2520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l-G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l-G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l-G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l-G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l-G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l-GR"/>
              <a:t>Απαντήσεις σχετικά με την παιδική εργασία.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>
          <a:xfrm>
            <a:off x="503999" y="72000"/>
            <a:ext cx="9071640" cy="90215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2000"/>
              <a:t>ΠΟΙΕΣ ΜΟΡΦΕΣ ΕΚΜΕΤΑΛΛΕΥΣΗΣ ΘΕΩΡΕΙΤΕ ΟΤΙ ΚΥΡΙΑΡΧΟΥΝ ΣΤΙΣ ΜΕΡΕΣ ΜΑΣ;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-279720" y="647280"/>
          <a:ext cx="6544168" cy="536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6480472" y="3779837"/>
            <a:ext cx="3024000" cy="3201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r">
              <a:buNone/>
            </a:pPr>
            <a:r>
              <a:rPr lang="el-GR" sz="1800" dirty="0"/>
              <a:t>Δεν απάντησε:16</a:t>
            </a:r>
          </a:p>
          <a:p>
            <a:pPr marL="0" lvl="0" indent="0" algn="r">
              <a:buNone/>
            </a:pPr>
            <a:r>
              <a:rPr lang="el-GR" sz="1800" dirty="0"/>
              <a:t>Σεξουαλική εκμετάλλευση: 25</a:t>
            </a:r>
          </a:p>
          <a:p>
            <a:pPr marL="0" lvl="0" indent="0" algn="r">
              <a:buNone/>
            </a:pPr>
            <a:r>
              <a:rPr lang="el-GR" sz="1800" dirty="0"/>
              <a:t>Χρηματική εκμετάλλευση: 12</a:t>
            </a:r>
          </a:p>
          <a:p>
            <a:pPr marL="0" lvl="0" indent="0" algn="r">
              <a:buNone/>
            </a:pPr>
            <a:r>
              <a:rPr lang="el-GR" sz="1800" dirty="0"/>
              <a:t>Ψυχολογική εκμετάλλευση: 6</a:t>
            </a:r>
          </a:p>
          <a:p>
            <a:pPr marL="0" lvl="0" indent="0" algn="r">
              <a:buNone/>
            </a:pPr>
            <a:r>
              <a:rPr lang="el-GR" sz="1800" dirty="0"/>
              <a:t>Παιδική εργασία: 19</a:t>
            </a:r>
          </a:p>
          <a:p>
            <a:pPr marL="0" lvl="0" indent="0" algn="r">
              <a:buNone/>
            </a:pPr>
            <a:r>
              <a:rPr lang="el-GR" sz="1800" dirty="0"/>
              <a:t>Βία: 5</a:t>
            </a:r>
          </a:p>
          <a:p>
            <a:pPr marL="0" lvl="0" indent="0" algn="r">
              <a:buNone/>
            </a:pPr>
            <a:r>
              <a:rPr lang="el-GR" sz="1800" dirty="0"/>
              <a:t>Εργασιακή εκμετάλλευση: 10</a:t>
            </a:r>
          </a:p>
          <a:p>
            <a:pPr marL="0" lvl="0" indent="0" algn="r">
              <a:buNone/>
            </a:pPr>
            <a:r>
              <a:rPr lang="el-GR" sz="1800" dirty="0"/>
              <a:t>Φυλετική εκμετάλλευση: 2</a:t>
            </a:r>
          </a:p>
          <a:p>
            <a:pPr marL="0" lvl="0" indent="0" algn="r">
              <a:buNone/>
            </a:pPr>
            <a:r>
              <a:rPr lang="el-GR" sz="1800" dirty="0"/>
              <a:t>Εμπόριο οργάνων: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>
          <a:xfrm>
            <a:off x="0" y="301320"/>
            <a:ext cx="1022400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1600"/>
              <a:t>ΕΧΕΤΕ ΠΑΡΑΤΗΡΗΣΕΙ ΚΑΠΟΙΟ ΠΕΡΙΣΤΑΤΙΚΟ ΠΑΙΔΙΚΗΣ ΕΚΜΕΤΑΛΛΕΥΣΗΣ ΣΤΟ ΝΗΣΙ ΜΑΣ;</a:t>
            </a:r>
          </a:p>
        </p:txBody>
      </p:sp>
      <p:graphicFrame>
        <p:nvGraphicFramePr>
          <p:cNvPr id="3" name="2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360000" y="1440000"/>
          <a:ext cx="9071640" cy="438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6696360" y="4896000"/>
            <a:ext cx="3095640" cy="2121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000"/>
              <a:t>ΝΑΙ: 35</a:t>
            </a:r>
          </a:p>
          <a:p>
            <a:pPr marL="0" lvl="0" indent="0" algn="ctr">
              <a:buNone/>
            </a:pPr>
            <a:r>
              <a:rPr lang="el-GR" sz="2000"/>
              <a:t>ΟΧΙ: 28</a:t>
            </a:r>
          </a:p>
          <a:p>
            <a:pPr marL="0" lvl="0" indent="0" algn="ctr">
              <a:buNone/>
            </a:pPr>
            <a:r>
              <a:rPr lang="el-GR" sz="2000"/>
              <a:t>ΔΕΝ ΑΠΑΝΤΗΣΕ: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2000"/>
              <a:t>ΠΟΣΟ ΣΟΒΑΡΟ ΘΕΩΡΕΙΤΕ ΤΟ ΠΡΟΒΛΗΜΑ ΑΥΤΟ;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0" y="1224000"/>
          <a:ext cx="7920000" cy="502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7056000" y="5112000"/>
            <a:ext cx="2735640" cy="1761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000"/>
              <a:t>ΣΟΒΑΡΟ: 53</a:t>
            </a:r>
          </a:p>
          <a:p>
            <a:pPr marL="0" lvl="0" indent="0" algn="ctr">
              <a:buNone/>
            </a:pPr>
            <a:r>
              <a:rPr lang="el-GR" sz="2000"/>
              <a:t>ΛΙΓΟΤΕΡΟ ΣΟΒΑΡΟ: 5</a:t>
            </a:r>
          </a:p>
          <a:p>
            <a:pPr marL="0" lvl="0" indent="0" algn="ctr">
              <a:buNone/>
            </a:pPr>
            <a:r>
              <a:rPr lang="el-GR" sz="2000"/>
              <a:t>ΑΔΙΑΦΟΡΟ: 1</a:t>
            </a:r>
          </a:p>
          <a:p>
            <a:pPr marL="0" lvl="0" indent="0" algn="ctr">
              <a:buNone/>
            </a:pPr>
            <a:r>
              <a:rPr lang="el-GR" sz="2000"/>
              <a:t>ΔΕΝ ΑΠΑΝΤΗΣΕ: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1800"/>
              <a:t>ΤΙ ΠΙΣΤΕΥΕΤΕ ΠΩΣ ΠΡΕΠΕΙ ΝΑ ΚΑΝΕΙ Η ΚΟΙΝΩΝΙΑ ΩΣΤΕ ΝΑ ΑΝΤΙΜΕΤΩΠΙΣΤΕΙ ΑΥΤΗ Η ΚΡΙΣΗ;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-158760" y="1296000"/>
          <a:ext cx="9950760" cy="531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-144000" y="432000"/>
          <a:ext cx="9216000" cy="746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ΗΛΙΚΙΑΚΗ ΟΜΑΔΑ</a:t>
            </a:r>
          </a:p>
        </p:txBody>
      </p:sp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7848000" y="5294520"/>
            <a:ext cx="2520000" cy="1833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15 χρονων- 13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16 χρονων-38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17 χρονων-12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45 και πάνω-1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Γράφημα"/>
          <p:cNvGraphicFramePr/>
          <p:nvPr/>
        </p:nvGraphicFramePr>
        <p:xfrm>
          <a:off x="-144000" y="432000"/>
          <a:ext cx="9216000" cy="746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ΗΛΙΚΙΑΚΗ ΟΜΑΔΑ</a:t>
            </a:r>
          </a:p>
        </p:txBody>
      </p:sp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7848000" y="5294520"/>
            <a:ext cx="2520000" cy="1833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15 χρονων- 13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16 χρονων-38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17 χρονων-12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45 και πάνω-1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ΦΥΛΟ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432000" y="1224360"/>
          <a:ext cx="7776000" cy="554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5976000" y="5654520"/>
            <a:ext cx="3816000" cy="1617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Άνδρας-28</a:t>
            </a:r>
          </a:p>
          <a:p>
            <a:pPr marL="0" lvl="0" indent="0" algn="ctr">
              <a:buNone/>
            </a:pPr>
            <a:r>
              <a:rPr lang="el-GR" sz="2400">
                <a:latin typeface="Times New Roman" pitchFamily="18"/>
              </a:rPr>
              <a:t>Γυναίκα-36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ΕΠΑΓΓΕΛΜΑ</a:t>
            </a:r>
          </a:p>
        </p:txBody>
      </p:sp>
      <p:graphicFrame>
        <p:nvGraphicFramePr>
          <p:cNvPr id="3" name="2 - Θέση γραφήματος"/>
          <p:cNvGraphicFramePr>
            <a:graphicFrameLocks noGrp="1"/>
          </p:cNvGraphicFramePr>
          <p:nvPr>
            <p:ph type="chart" idx="4294967295"/>
          </p:nvPr>
        </p:nvGraphicFramePr>
        <p:xfrm>
          <a:off x="-648000" y="1655999"/>
          <a:ext cx="10594440" cy="52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5184360" y="5616000"/>
            <a:ext cx="4751640" cy="1761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400" dirty="0" err="1"/>
              <a:t>Μαθητης</a:t>
            </a:r>
            <a:r>
              <a:rPr lang="el-GR" sz="2400" dirty="0"/>
              <a:t>- 36</a:t>
            </a:r>
          </a:p>
          <a:p>
            <a:pPr marL="0" lvl="0" indent="0" algn="ctr">
              <a:buNone/>
            </a:pPr>
            <a:r>
              <a:rPr lang="en-US" sz="2400" dirty="0" smtClean="0"/>
              <a:t>           </a:t>
            </a:r>
            <a:r>
              <a:rPr lang="el-GR" sz="2400" dirty="0" err="1" smtClean="0"/>
              <a:t>Δημοσιος</a:t>
            </a:r>
            <a:r>
              <a:rPr lang="el-GR" sz="2400" dirty="0" smtClean="0"/>
              <a:t> </a:t>
            </a:r>
            <a:r>
              <a:rPr lang="el-GR" sz="2400" dirty="0"/>
              <a:t>υπάλληλος-1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ΜΟΡΦΩΤΙΚΟ ΕΠΙΠΕΔΟ</a:t>
            </a:r>
          </a:p>
        </p:txBody>
      </p:sp>
      <p:graphicFrame>
        <p:nvGraphicFramePr>
          <p:cNvPr id="3" name="2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503999" y="1769040"/>
          <a:ext cx="9071640" cy="4384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4752000" y="5112000"/>
            <a:ext cx="5400000" cy="24094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l-GR" sz="2600"/>
              <a:t>Δετεροβαθμια εκπαιδευση- 63</a:t>
            </a:r>
          </a:p>
          <a:p>
            <a:pPr marL="0" lvl="0" indent="0" algn="ctr">
              <a:buNone/>
            </a:pPr>
            <a:r>
              <a:rPr lang="el-GR" sz="2600"/>
              <a:t>Τριτοβαθμια εκπαιδευση-1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4000"/>
              <a:t>Πώς αντιλαμβάνεστε την εκμετάλλευση; Πείτε μας ένα παράδειγμα.</a:t>
            </a:r>
          </a:p>
        </p:txBody>
      </p:sp>
      <p:graphicFrame>
        <p:nvGraphicFramePr>
          <p:cNvPr id="3" name="2 - Γράφημα"/>
          <p:cNvGraphicFramePr/>
          <p:nvPr/>
        </p:nvGraphicFramePr>
        <p:xfrm>
          <a:off x="-261720" y="1080000"/>
          <a:ext cx="10341720" cy="6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-72000" y="720000"/>
          <a:ext cx="10152000" cy="629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- Τίτλος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8784000" cy="1066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/>
              <a:t>Παράδειγμα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l-GR" sz="1800"/>
              <a:t>ΠΟΙΑ ΠΙΣΤΕΥΕΤΕ ΟΤΙ ΕΙΝΑΙ Η ΕΚΤΑΣΗ ΤΟΥ ΦΑΙΝΟΜΕΝΟΥ ΤΗΣ ΕΚΜΕΤΑΛΛΕΥΣΗΣ ΣΤΙΣ ΜΕΡΕΣ ΜΑΣ;</a:t>
            </a:r>
          </a:p>
        </p:txBody>
      </p:sp>
      <p:graphicFrame>
        <p:nvGraphicFramePr>
          <p:cNvPr id="3" name="2 - Θέση περιεχομένου"/>
          <p:cNvGraphicFramePr>
            <a:graphicFrameLocks noGrp="1"/>
          </p:cNvGraphicFramePr>
          <p:nvPr>
            <p:ph idx="4294967295"/>
          </p:nvPr>
        </p:nvGraphicFramePr>
        <p:xfrm>
          <a:off x="288360" y="1224000"/>
          <a:ext cx="8567640" cy="459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- Υπότιτλος"/>
          <p:cNvSpPr txBox="1">
            <a:spLocks noGrp="1"/>
          </p:cNvSpPr>
          <p:nvPr>
            <p:ph type="subTitle" idx="4294967295"/>
          </p:nvPr>
        </p:nvSpPr>
        <p:spPr>
          <a:xfrm>
            <a:off x="6768504" y="6012085"/>
            <a:ext cx="3312121" cy="1152128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el-GR" sz="2400" dirty="0"/>
              <a:t>Εξαιρετικά μεγάλη: 24</a:t>
            </a:r>
          </a:p>
          <a:p>
            <a:pPr marL="0" lvl="0" indent="0" algn="l">
              <a:buNone/>
            </a:pPr>
            <a:r>
              <a:rPr lang="el-GR" sz="2000" dirty="0"/>
              <a:t>Μεγάλη: 36</a:t>
            </a:r>
          </a:p>
          <a:p>
            <a:pPr marL="0" lvl="0" indent="0" algn="l">
              <a:buNone/>
            </a:pPr>
            <a:r>
              <a:rPr lang="el-GR" sz="2000" dirty="0"/>
              <a:t>Μικρή: 1</a:t>
            </a:r>
          </a:p>
          <a:p>
            <a:pPr marL="0" lvl="0" indent="0" algn="l">
              <a:buNone/>
            </a:pPr>
            <a:r>
              <a:rPr lang="el-GR" sz="2000" dirty="0"/>
              <a:t>Περιορισμένη: </a:t>
            </a:r>
            <a:r>
              <a:rPr lang="el-GR" sz="2400" dirty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ογ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186</Words>
  <Application>Microsoft Office PowerPoint</Application>
  <PresentationFormat>Προβολή στην οθόνη (4:3)</PresentationFormat>
  <Paragraphs>48</Paragraphs>
  <Slides>13</Slides>
  <Notes>13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Προεπιλογή</vt:lpstr>
      <vt:lpstr>Ερωτηματολόγια.</vt:lpstr>
      <vt:lpstr>ΗΛΙΚΙΑΚΗ ΟΜΑΔΑ</vt:lpstr>
      <vt:lpstr>ΗΛΙΚΙΑΚΗ ΟΜΑΔΑ</vt:lpstr>
      <vt:lpstr>ΦΥΛΟ</vt:lpstr>
      <vt:lpstr>ΕΠΑΓΓΕΛΜΑ</vt:lpstr>
      <vt:lpstr>ΜΟΡΦΩΤΙΚΟ ΕΠΙΠΕΔΟ</vt:lpstr>
      <vt:lpstr>Πώς αντιλαμβάνεστε την εκμετάλλευση; Πείτε μας ένα παράδειγμα.</vt:lpstr>
      <vt:lpstr>Παράδειγμα</vt:lpstr>
      <vt:lpstr>ΠΟΙΑ ΠΙΣΤΕΥΕΤΕ ΟΤΙ ΕΙΝΑΙ Η ΕΚΤΑΣΗ ΤΟΥ ΦΑΙΝΟΜΕΝΟΥ ΤΗΣ ΕΚΜΕΤΑΛΛΕΥΣΗΣ ΣΤΙΣ ΜΕΡΕΣ ΜΑΣ;</vt:lpstr>
      <vt:lpstr>ΠΟΙΕΣ ΜΟΡΦΕΣ ΕΚΜΕΤΑΛΛΕΥΣΗΣ ΘΕΩΡΕΙΤΕ ΟΤΙ ΚΥΡΙΑΡΧΟΥΝ ΣΤΙΣ ΜΕΡΕΣ ΜΑΣ;</vt:lpstr>
      <vt:lpstr>ΕΧΕΤΕ ΠΑΡΑΤΗΡΗΣΕΙ ΚΑΠΟΙΟ ΠΕΡΙΣΤΑΤΙΚΟ ΠΑΙΔΙΚΗΣ ΕΚΜΕΤΑΛΛΕΥΣΗΣ ΣΤΟ ΝΗΣΙ ΜΑΣ;</vt:lpstr>
      <vt:lpstr>ΠΟΣΟ ΣΟΒΑΡΟ ΘΕΩΡΕΙΤΕ ΤΟ ΠΡΟΒΛΗΜΑ ΑΥΤΟ;</vt:lpstr>
      <vt:lpstr>ΤΙ ΠΙΣΤΕΥΕΤΕ ΠΩΣ ΠΡΕΠΕΙ ΝΑ ΚΑΝΕΙ Η ΚΟΙΝΩΝΙΑ ΩΣΤΕ ΝΑ ΑΝΤΙΜΕΤΩΠΙΣΤΕΙ ΑΥΤΗ Η ΚΡΙΣΗ;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Ερωτηματολόγια.</dc:title>
  <cp:lastModifiedBy>Your User Name</cp:lastModifiedBy>
  <cp:revision>9</cp:revision>
  <dcterms:created xsi:type="dcterms:W3CDTF">2015-04-08T12:17:56Z</dcterms:created>
  <dcterms:modified xsi:type="dcterms:W3CDTF">2015-05-13T07:16:31Z</dcterms:modified>
</cp:coreProperties>
</file>