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cat>
            <c:strRef>
              <c:f>Φύλλο1!$A$2:$A$5</c:f>
              <c:strCache>
                <c:ptCount val="3"/>
                <c:pt idx="0">
                  <c:v>ναι</c:v>
                </c:pt>
                <c:pt idx="1">
                  <c:v>λιγο </c:v>
                </c:pt>
                <c:pt idx="2">
                  <c:v>όχι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59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cat>
            <c:strRef>
              <c:f>Φύλλο1!$A$2:$A$5</c:f>
              <c:strCache>
                <c:ptCount val="3"/>
                <c:pt idx="0">
                  <c:v>ναι</c:v>
                </c:pt>
                <c:pt idx="1">
                  <c:v>λιγο </c:v>
                </c:pt>
                <c:pt idx="2">
                  <c:v>όχι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όχι</c:v>
                </c:pt>
              </c:strCache>
            </c:strRef>
          </c:tx>
          <c:invertIfNegative val="0"/>
          <c:cat>
            <c:strRef>
              <c:f>Φύλλο1!$A$2:$A$5</c:f>
              <c:strCache>
                <c:ptCount val="3"/>
                <c:pt idx="0">
                  <c:v>ναι</c:v>
                </c:pt>
                <c:pt idx="1">
                  <c:v>λιγο </c:v>
                </c:pt>
                <c:pt idx="2">
                  <c:v>όχι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88096"/>
        <c:axId val="80389632"/>
      </c:barChart>
      <c:catAx>
        <c:axId val="8038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80389632"/>
        <c:crosses val="autoZero"/>
        <c:auto val="1"/>
        <c:lblAlgn val="ctr"/>
        <c:lblOffset val="100"/>
        <c:noMultiLvlLbl val="0"/>
      </c:catAx>
      <c:valAx>
        <c:axId val="8038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388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σπιτι</c:v>
                </c:pt>
              </c:strCache>
            </c:strRef>
          </c:tx>
          <c:invertIfNegative val="0"/>
          <c:cat>
            <c:numRef>
              <c:f>Φύλλο1!$A$2:$A$5</c:f>
              <c:numCache>
                <c:formatCode>General</c:formatCode>
                <c:ptCount val="4"/>
                <c:pt idx="0">
                  <c:v>39</c:v>
                </c:pt>
                <c:pt idx="1">
                  <c:v>39</c:v>
                </c:pt>
                <c:pt idx="2">
                  <c:v>9</c:v>
                </c:pt>
                <c:pt idx="3">
                  <c:v>17</c:v>
                </c:pt>
              </c:numCache>
            </c:numRef>
          </c:cat>
          <c:val>
            <c:numRef>
              <c:f>Φύλλο1!$B$2:$B$5</c:f>
              <c:numCache>
                <c:formatCode>General</c:formatCode>
                <c:ptCount val="4"/>
                <c:pt idx="1">
                  <c:v>39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σχολειο</c:v>
                </c:pt>
              </c:strCache>
            </c:strRef>
          </c:tx>
          <c:invertIfNegative val="0"/>
          <c:cat>
            <c:numRef>
              <c:f>Φύλλο1!$A$2:$A$5</c:f>
              <c:numCache>
                <c:formatCode>General</c:formatCode>
                <c:ptCount val="4"/>
                <c:pt idx="0">
                  <c:v>39</c:v>
                </c:pt>
                <c:pt idx="1">
                  <c:v>39</c:v>
                </c:pt>
                <c:pt idx="2">
                  <c:v>9</c:v>
                </c:pt>
                <c:pt idx="3">
                  <c:v>17</c:v>
                </c:pt>
              </c:numCache>
            </c:num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φιλους</c:v>
                </c:pt>
              </c:strCache>
            </c:strRef>
          </c:tx>
          <c:invertIfNegative val="0"/>
          <c:cat>
            <c:numRef>
              <c:f>Φύλλο1!$A$2:$A$5</c:f>
              <c:numCache>
                <c:formatCode>General</c:formatCode>
                <c:ptCount val="4"/>
                <c:pt idx="0">
                  <c:v>39</c:v>
                </c:pt>
                <c:pt idx="1">
                  <c:v>39</c:v>
                </c:pt>
                <c:pt idx="2">
                  <c:v>9</c:v>
                </c:pt>
                <c:pt idx="3">
                  <c:v>17</c:v>
                </c:pt>
              </c:numCache>
            </c:numRef>
          </c:cat>
          <c:val>
            <c:numRef>
              <c:f>Φύλλο1!$D$2:$D$5</c:f>
              <c:numCache>
                <c:formatCode>General</c:formatCode>
                <c:ptCount val="4"/>
                <c:pt idx="2">
                  <c:v>9</c:v>
                </c:pt>
              </c:numCache>
            </c:numRef>
          </c:val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αλλου</c:v>
                </c:pt>
              </c:strCache>
            </c:strRef>
          </c:tx>
          <c:invertIfNegative val="0"/>
          <c:cat>
            <c:numRef>
              <c:f>Φύλλο1!$A$2:$A$5</c:f>
              <c:numCache>
                <c:formatCode>General</c:formatCode>
                <c:ptCount val="4"/>
                <c:pt idx="0">
                  <c:v>39</c:v>
                </c:pt>
                <c:pt idx="1">
                  <c:v>39</c:v>
                </c:pt>
                <c:pt idx="2">
                  <c:v>9</c:v>
                </c:pt>
                <c:pt idx="3">
                  <c:v>17</c:v>
                </c:pt>
              </c:numCache>
            </c:numRef>
          </c:cat>
          <c:val>
            <c:numRef>
              <c:f>Φύλλο1!$E$2:$E$5</c:f>
              <c:numCache>
                <c:formatCode>General</c:formatCode>
                <c:ptCount val="4"/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2704896"/>
        <c:axId val="22706432"/>
        <c:axId val="0"/>
      </c:bar3DChart>
      <c:catAx>
        <c:axId val="2270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706432"/>
        <c:crosses val="autoZero"/>
        <c:auto val="1"/>
        <c:lblAlgn val="ctr"/>
        <c:lblOffset val="100"/>
        <c:noMultiLvlLbl val="0"/>
      </c:catAx>
      <c:valAx>
        <c:axId val="2270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04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διαστασεις</c:v>
                </c:pt>
              </c:strCache>
            </c:strRef>
          </c:tx>
          <c:cat>
            <c:strRef>
              <c:f>Φύλλο1!$A$2:$A$6</c:f>
              <c:strCache>
                <c:ptCount val="5"/>
                <c:pt idx="0">
                  <c:v>πολύ μεγαλες 28</c:v>
                </c:pt>
                <c:pt idx="1">
                  <c:v>μεγαλες 33</c:v>
                </c:pt>
                <c:pt idx="2">
                  <c:v>μεσαιες 9</c:v>
                </c:pt>
                <c:pt idx="3">
                  <c:v>μικρες 2</c:v>
                </c:pt>
                <c:pt idx="4">
                  <c:v>πολύ μικρες 0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28</c:v>
                </c:pt>
                <c:pt idx="1">
                  <c:v>3.2</c:v>
                </c:pt>
                <c:pt idx="2">
                  <c:v>9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αποψεις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τιποτα 34</c:v>
                </c:pt>
                <c:pt idx="1">
                  <c:v>παρανομο 7</c:v>
                </c:pt>
                <c:pt idx="2">
                  <c:v>απανθρωπο 21</c:v>
                </c:pt>
                <c:pt idx="3">
                  <c:v>για λεφτα 17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34</c:v>
                </c:pt>
                <c:pt idx="1">
                  <c:v>7</c:v>
                </c:pt>
                <c:pt idx="2">
                  <c:v>21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αποψεις</c:v>
                </c:pt>
              </c:strCache>
            </c:strRef>
          </c:tx>
          <c:explosion val="25"/>
          <c:cat>
            <c:strRef>
              <c:f>Φύλλο1!$A$2:$A$4</c:f>
              <c:strCache>
                <c:ptCount val="2"/>
                <c:pt idx="0">
                  <c:v>ναι 36</c:v>
                </c:pt>
                <c:pt idx="1">
                  <c:v>όχι 35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36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cat>
            <c:numRef>
              <c:f>Φύλλο1!$A$2:$A$5</c:f>
              <c:numCache>
                <c:formatCode>General</c:formatCode>
                <c:ptCount val="4"/>
                <c:pt idx="0">
                  <c:v>8</c:v>
                </c:pt>
                <c:pt idx="1">
                  <c:v>63</c:v>
                </c:pt>
              </c:numCache>
            </c:num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όχι</c:v>
                </c:pt>
              </c:strCache>
            </c:strRef>
          </c:tx>
          <c:invertIfNegative val="0"/>
          <c:cat>
            <c:numRef>
              <c:f>Φύλλο1!$A$2:$A$5</c:f>
              <c:numCache>
                <c:formatCode>General</c:formatCode>
                <c:ptCount val="4"/>
                <c:pt idx="0">
                  <c:v>8</c:v>
                </c:pt>
                <c:pt idx="1">
                  <c:v>63</c:v>
                </c:pt>
              </c:numCache>
            </c:numRef>
          </c:cat>
          <c:val>
            <c:numRef>
              <c:f>Φύλλο1!$C$2:$C$5</c:f>
              <c:numCache>
                <c:formatCode>General</c:formatCode>
                <c:ptCount val="4"/>
                <c:pt idx="1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3079168"/>
        <c:axId val="23080960"/>
        <c:axId val="22767808"/>
      </c:bar3DChart>
      <c:catAx>
        <c:axId val="2307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080960"/>
        <c:crosses val="autoZero"/>
        <c:auto val="1"/>
        <c:lblAlgn val="ctr"/>
        <c:lblOffset val="100"/>
        <c:noMultiLvlLbl val="0"/>
      </c:catAx>
      <c:valAx>
        <c:axId val="2308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79168"/>
        <c:crosses val="autoZero"/>
        <c:crossBetween val="between"/>
      </c:valAx>
      <c:serAx>
        <c:axId val="22767808"/>
        <c:scaling>
          <c:orientation val="minMax"/>
        </c:scaling>
        <c:delete val="0"/>
        <c:axPos val="b"/>
        <c:majorTickMark val="out"/>
        <c:minorTickMark val="none"/>
        <c:tickLblPos val="nextTo"/>
        <c:crossAx val="2308096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675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630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366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995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84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61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40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00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929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512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21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D38D-C8A0-4D03-BA83-74FC2B1B525F}" type="datetimeFigureOut">
              <a:rPr lang="el-GR" smtClean="0"/>
              <a:t>4/5/2015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0987-A59C-4495-A9BA-07CB525B18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868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Απαντήσεις ερωτηματολόγιου</a:t>
            </a:r>
            <a:br>
              <a:rPr lang="el-GR" dirty="0" smtClean="0"/>
            </a:br>
            <a:r>
              <a:rPr lang="el-GR" dirty="0" smtClean="0"/>
              <a:t>εμπορίου οργάνων  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Τάσος </a:t>
            </a:r>
            <a:r>
              <a:rPr lang="el-GR" dirty="0" err="1" smtClean="0"/>
              <a:t>Κονίδης</a:t>
            </a:r>
            <a:endParaRPr lang="el-GR" dirty="0" smtClean="0"/>
          </a:p>
          <a:p>
            <a:r>
              <a:rPr lang="el-GR" dirty="0" smtClean="0"/>
              <a:t>Γιώργος Τριαντάφυλλος </a:t>
            </a:r>
          </a:p>
          <a:p>
            <a:r>
              <a:rPr lang="el-GR" dirty="0" err="1" smtClean="0"/>
              <a:t>Ερι</a:t>
            </a:r>
            <a:r>
              <a:rPr lang="el-GR" dirty="0" smtClean="0"/>
              <a:t> </a:t>
            </a:r>
            <a:r>
              <a:rPr lang="el-GR" dirty="0" err="1"/>
              <a:t>Χ</a:t>
            </a:r>
            <a:r>
              <a:rPr lang="el-GR" dirty="0" err="1" smtClean="0"/>
              <a:t>ασμουτσα</a:t>
            </a:r>
            <a:endParaRPr lang="el-GR" dirty="0" smtClean="0"/>
          </a:p>
          <a:p>
            <a:r>
              <a:rPr lang="el-GR" dirty="0" err="1" smtClean="0"/>
              <a:t>Αρκλιντ</a:t>
            </a:r>
            <a:r>
              <a:rPr lang="el-GR" dirty="0" smtClean="0"/>
              <a:t> </a:t>
            </a:r>
            <a:r>
              <a:rPr lang="el-GR" dirty="0" err="1"/>
              <a:t>Π</a:t>
            </a:r>
            <a:r>
              <a:rPr lang="el-GR" dirty="0" err="1" smtClean="0"/>
              <a:t>ροι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Γιαννης</a:t>
            </a:r>
            <a:r>
              <a:rPr lang="el-GR" dirty="0" smtClean="0"/>
              <a:t> Σπίνος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146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Απαντήσεις 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l-GR" sz="5800" dirty="0" smtClean="0"/>
              <a:t>                                                                  </a:t>
            </a:r>
            <a:r>
              <a:rPr lang="el-GR" sz="8000" dirty="0" smtClean="0"/>
              <a:t>Φύλλο</a:t>
            </a:r>
          </a:p>
          <a:p>
            <a:pPr marL="0" indent="0">
              <a:buNone/>
            </a:pPr>
            <a:endParaRPr lang="el-GR" sz="5800" dirty="0" smtClean="0"/>
          </a:p>
          <a:p>
            <a:pPr marL="0" indent="0">
              <a:buNone/>
            </a:pPr>
            <a:r>
              <a:rPr lang="el-GR" sz="5800" dirty="0" smtClean="0"/>
              <a:t>                                                      </a:t>
            </a:r>
            <a:r>
              <a:rPr lang="el-GR" sz="8000" dirty="0" smtClean="0"/>
              <a:t>Αγόρια :35 άτομα </a:t>
            </a:r>
          </a:p>
          <a:p>
            <a:pPr marL="0" indent="0">
              <a:buNone/>
            </a:pPr>
            <a:r>
              <a:rPr lang="el-GR" sz="5800" dirty="0" smtClean="0"/>
              <a:t>                                                    </a:t>
            </a:r>
            <a:r>
              <a:rPr lang="el-GR" sz="8000" dirty="0" smtClean="0"/>
              <a:t>Κορίτσια :36 άτομα</a:t>
            </a:r>
          </a:p>
          <a:p>
            <a:pPr marL="0" indent="0">
              <a:buNone/>
            </a:pPr>
            <a:endParaRPr lang="el-GR" sz="5800" dirty="0" smtClean="0"/>
          </a:p>
          <a:p>
            <a:pPr marL="0" indent="0">
              <a:buNone/>
            </a:pPr>
            <a:r>
              <a:rPr lang="el-GR" sz="5800" dirty="0" smtClean="0"/>
              <a:t>                                                                  </a:t>
            </a:r>
            <a:r>
              <a:rPr lang="el-GR" sz="8000" dirty="0" smtClean="0"/>
              <a:t>Ηλικίες:</a:t>
            </a:r>
          </a:p>
          <a:p>
            <a:pPr marL="0" indent="0">
              <a:buNone/>
            </a:pPr>
            <a:endParaRPr lang="el-GR" sz="5800" dirty="0" smtClean="0"/>
          </a:p>
          <a:p>
            <a:pPr marL="0" indent="0">
              <a:buNone/>
            </a:pPr>
            <a:r>
              <a:rPr lang="el-GR" sz="5800" dirty="0" smtClean="0"/>
              <a:t>                                                       </a:t>
            </a:r>
            <a:r>
              <a:rPr lang="el-GR" sz="9800" dirty="0" smtClean="0"/>
              <a:t>16 : 50 άτομα</a:t>
            </a:r>
          </a:p>
          <a:p>
            <a:pPr marL="0" indent="0">
              <a:buNone/>
            </a:pPr>
            <a:r>
              <a:rPr lang="el-GR" sz="5800" dirty="0" smtClean="0"/>
              <a:t>                                                       </a:t>
            </a:r>
            <a:r>
              <a:rPr lang="el-GR" sz="9800" dirty="0" smtClean="0"/>
              <a:t>17 : 14 άτομα</a:t>
            </a:r>
          </a:p>
          <a:p>
            <a:pPr marL="0" indent="0">
              <a:buNone/>
            </a:pPr>
            <a:r>
              <a:rPr lang="el-GR" sz="5800" dirty="0" smtClean="0"/>
              <a:t>                                                       </a:t>
            </a:r>
            <a:r>
              <a:rPr lang="el-GR" sz="9800" dirty="0" smtClean="0"/>
              <a:t>18: 7 άτομα    </a:t>
            </a:r>
          </a:p>
          <a:p>
            <a:pPr marL="0" indent="0">
              <a:buNone/>
            </a:pPr>
            <a:r>
              <a:rPr lang="el-GR" sz="5800" dirty="0"/>
              <a:t> </a:t>
            </a:r>
            <a:r>
              <a:rPr lang="el-GR" sz="5800" dirty="0" smtClean="0"/>
              <a:t>                                  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8010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Γνωρίζετε σχετικά με το φαινόμενο της εκμετάλλευσης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4322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25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Μάθατε για το φαινόμενο της εκμετάλλευσης από:</a:t>
            </a:r>
            <a:endParaRPr lang="el-GR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3925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0151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Πόσο  μεγάλες διαστάσεις πιστεύετε ότι έχει πάρει γενικά η εκμετάλλευση παγκοσμίως 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505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35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γνωρίζετε για το παράνομο εμπόριο οργάνων:  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013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867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Νομίζετε ότι στην χώρα  μας το ποσοστό των παράνομων μεταμοσχεύσεων είναι υψηλό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5297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87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Γνωρίζετε κάποιο θύμα αυτής της μάστιγας</a:t>
            </a:r>
            <a:endParaRPr lang="el-GR" dirty="0"/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1914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627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Ευχαριστούμε πολύ για την συμμέτοχη σας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35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101</Words>
  <Application>Microsoft Office PowerPoint</Application>
  <PresentationFormat>Προβολή στην οθόνη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Απαντήσεις ερωτηματολόγιου εμπορίου οργάνων   </vt:lpstr>
      <vt:lpstr>Απαντήσεις : </vt:lpstr>
      <vt:lpstr>Γνωρίζετε σχετικά με το φαινόμενο της εκμετάλλευσης</vt:lpstr>
      <vt:lpstr>Μάθατε για το φαινόμενο της εκμετάλλευσης από:</vt:lpstr>
      <vt:lpstr>Πόσο  μεγάλες διαστάσεις πιστεύετε ότι έχει πάρει γενικά η εκμετάλλευση παγκοσμίως </vt:lpstr>
      <vt:lpstr>Τι γνωρίζετε για το παράνομο εμπόριο οργάνων:  </vt:lpstr>
      <vt:lpstr>Νομίζετε ότι στην χώρα  μας το ποσοστό των παράνομων μεταμοσχεύσεων είναι υψηλό</vt:lpstr>
      <vt:lpstr>Γνωρίζετε κάποιο θύμα αυτής της μάστιγας</vt:lpstr>
      <vt:lpstr>        Ευχαριστούμε πολύ για την συμμέτοχη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Απαντήσεις ερωτηματολόγιου εμπορίου οργάνων</dc:title>
  <dc:creator>Babis</dc:creator>
  <cp:lastModifiedBy>Babis</cp:lastModifiedBy>
  <cp:revision>8</cp:revision>
  <dcterms:created xsi:type="dcterms:W3CDTF">2015-05-04T17:50:05Z</dcterms:created>
  <dcterms:modified xsi:type="dcterms:W3CDTF">2015-05-04T19:10:08Z</dcterms:modified>
</cp:coreProperties>
</file>