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image" Target="../media/image2.jpeg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image" Target="../media/image4.jpeg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image" Target="../media/image2.jpeg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image" Target="../media/image4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image" Target="../media/image3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image" Target="../media/image2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image" Target="../media/image3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image" Target="../media/image2.jpeg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image" Target="../media/image3.jpeg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image" Target="../media/image2.jpeg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image" Target="../media/image3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2"/>
  <c:chart>
    <c:title>
      <c:tx>
        <c:rich>
          <a:bodyPr/>
          <a:lstStyle/>
          <a:p>
            <a:pPr>
              <a:defRPr/>
            </a:pPr>
            <a:r>
              <a:rPr lang="el-GR"/>
              <a:t>Φύλο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Φύλλο1!$A$1:$A$2</c:f>
              <c:strCache>
                <c:ptCount val="2"/>
                <c:pt idx="0">
                  <c:v>Άντρας</c:v>
                </c:pt>
                <c:pt idx="1">
                  <c:v>Γυναίκα</c:v>
                </c:pt>
              </c:strCache>
            </c:strRef>
          </c:cat>
          <c:val>
            <c:numRef>
              <c:f>Φύλλο1!$B$1:$B$2</c:f>
              <c:numCache>
                <c:formatCode>General</c:formatCode>
                <c:ptCount val="2"/>
                <c:pt idx="0">
                  <c:v>28</c:v>
                </c:pt>
                <c:pt idx="1">
                  <c:v>21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3200">
          <a:latin typeface="Century Gothic" pitchFamily="34" charset="0"/>
        </a:defRPr>
      </a:pPr>
      <a:endParaRPr lang="el-GR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2"/>
  <c:chart>
    <c:title>
      <c:tx>
        <c:rich>
          <a:bodyPr/>
          <a:lstStyle/>
          <a:p>
            <a:pPr>
              <a:defRPr/>
            </a:pPr>
            <a:r>
              <a:rPr lang="el-GR"/>
              <a:t>Ποιος από τους παρακάτω ποιητές δεν είναι από την Ζάκυνθο;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Φύλλο1!$A$169:$A$172</c:f>
              <c:strCache>
                <c:ptCount val="4"/>
                <c:pt idx="0">
                  <c:v>Διονύσιος Σολωμός</c:v>
                </c:pt>
                <c:pt idx="1">
                  <c:v>Ανδρέας Κάλβος</c:v>
                </c:pt>
                <c:pt idx="2">
                  <c:v>Κωστής Παλαμάς</c:v>
                </c:pt>
                <c:pt idx="3">
                  <c:v>Ούγκο Φόσκολο </c:v>
                </c:pt>
              </c:strCache>
            </c:strRef>
          </c:cat>
          <c:val>
            <c:numRef>
              <c:f>Φύλλο1!$B$169:$B$172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41</c:v>
                </c:pt>
                <c:pt idx="3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2400">
          <a:latin typeface="Century Gothic" pitchFamily="34" charset="0"/>
        </a:defRPr>
      </a:pPr>
      <a:endParaRPr lang="el-GR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2"/>
  <c:chart>
    <c:title>
      <c:tx>
        <c:rich>
          <a:bodyPr/>
          <a:lstStyle/>
          <a:p>
            <a:pPr>
              <a:defRPr/>
            </a:pPr>
            <a:r>
              <a:rPr lang="el-GR"/>
              <a:t>Έχετε επισκεφτεί κάποιον ιστορικό χώρο στη Ζάκυνθο;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Φύλλο1!$A$186:$A$187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Φύλλο1!$B$186:$B$187</c:f>
              <c:numCache>
                <c:formatCode>General</c:formatCode>
                <c:ptCount val="2"/>
                <c:pt idx="0">
                  <c:v>45</c:v>
                </c:pt>
                <c:pt idx="1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</c:chart>
  <c:spPr>
    <a:gradFill>
      <a:gsLst>
        <a:gs pos="0">
          <a:srgbClr val="1F497D">
            <a:lumMod val="75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2800">
          <a:latin typeface="Century Gothic" pitchFamily="34" charset="0"/>
        </a:defRPr>
      </a:pPr>
      <a:endParaRPr lang="el-G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2"/>
  <c:chart>
    <c:title>
      <c:tx>
        <c:rich>
          <a:bodyPr/>
          <a:lstStyle/>
          <a:p>
            <a:pPr>
              <a:defRPr/>
            </a:pPr>
            <a:r>
              <a:rPr lang="el-GR"/>
              <a:t>Θα υποστηρίζατε ότι το εκπαιδευτικό σύστημα βοηθάει στην εκμάθηση της ιστορίας και την αφομοίωσή της;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Φύλλο1!$A$203:$A$207</c:f>
              <c:strCache>
                <c:ptCount val="5"/>
                <c:pt idx="0">
                  <c:v>Καθόλου</c:v>
                </c:pt>
                <c:pt idx="1">
                  <c:v>Ελάχιστα</c:v>
                </c:pt>
                <c:pt idx="2">
                  <c:v>Λίγο</c:v>
                </c:pt>
                <c:pt idx="3">
                  <c:v>Αρκετά</c:v>
                </c:pt>
                <c:pt idx="4">
                  <c:v>Πολύ</c:v>
                </c:pt>
              </c:strCache>
            </c:strRef>
          </c:cat>
          <c:val>
            <c:numRef>
              <c:f>Φύλλο1!$B$203:$B$207</c:f>
              <c:numCache>
                <c:formatCode>General</c:formatCode>
                <c:ptCount val="5"/>
                <c:pt idx="0">
                  <c:v>6</c:v>
                </c:pt>
                <c:pt idx="1">
                  <c:v>21</c:v>
                </c:pt>
                <c:pt idx="2">
                  <c:v>16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2000">
          <a:latin typeface="Century Gothic" pitchFamily="34" charset="0"/>
        </a:defRPr>
      </a:pPr>
      <a:endParaRPr lang="el-GR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2"/>
  <c:chart>
    <c:title>
      <c:tx>
        <c:rich>
          <a:bodyPr/>
          <a:lstStyle/>
          <a:p>
            <a:pPr>
              <a:defRPr/>
            </a:pPr>
            <a:r>
              <a:rPr lang="el-GR"/>
              <a:t>(βλ. ερώτηση 9) Πού στηρίζετε την απάντηση που δώσατε;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Φύλλο1!$A$223:$A$228</c:f>
              <c:strCache>
                <c:ptCount val="6"/>
                <c:pt idx="0">
                  <c:v>Έλλειψη μεταδοτικότητας καθηγητή</c:v>
                </c:pt>
                <c:pt idx="1">
                  <c:v>Δεν αναφέρεται τοπική ιστορία</c:v>
                </c:pt>
                <c:pt idx="2">
                  <c:v>Δεν υπάρχει σωστή οργάνωση</c:v>
                </c:pt>
                <c:pt idx="3">
                  <c:v>Μέθοδος παπαγαλίας</c:v>
                </c:pt>
                <c:pt idx="4">
                  <c:v>Υπάρχει άγνοια και αδιαφορία από μέρους των μαθητών</c:v>
                </c:pt>
                <c:pt idx="5">
                  <c:v>Άκυρο/Κενό</c:v>
                </c:pt>
              </c:strCache>
            </c:strRef>
          </c:cat>
          <c:val>
            <c:numRef>
              <c:f>Φύλλο1!$B$223:$B$228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10</c:v>
                </c:pt>
                <c:pt idx="4">
                  <c:v>6</c:v>
                </c:pt>
                <c:pt idx="5">
                  <c:v>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2000">
          <a:latin typeface="Century Gothic" pitchFamily="34" charset="0"/>
        </a:defRPr>
      </a:pPr>
      <a:endParaRPr lang="el-G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2"/>
  <c:chart>
    <c:title>
      <c:tx>
        <c:rich>
          <a:bodyPr/>
          <a:lstStyle/>
          <a:p>
            <a:pPr>
              <a:defRPr/>
            </a:pPr>
            <a:r>
              <a:rPr lang="el-GR"/>
              <a:t>Ηλικία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Φύλλο1!$A$20:$A$22</c:f>
              <c:strCache>
                <c:ptCount val="3"/>
                <c:pt idx="0">
                  <c:v>Δεκαπέντε έως είκοσι</c:v>
                </c:pt>
                <c:pt idx="1">
                  <c:v>Είκοσι έως είκοσι πέντε</c:v>
                </c:pt>
                <c:pt idx="2">
                  <c:v>Τριάντα και άνω</c:v>
                </c:pt>
              </c:strCache>
            </c:strRef>
          </c:cat>
          <c:val>
            <c:numRef>
              <c:f>Φύλλο1!$B$20:$B$22</c:f>
              <c:numCache>
                <c:formatCode>General</c:formatCode>
                <c:ptCount val="3"/>
                <c:pt idx="0">
                  <c:v>48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2400">
          <a:latin typeface="Century Gothic" pitchFamily="34" charset="0"/>
        </a:defRPr>
      </a:pPr>
      <a:endParaRPr lang="el-G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2"/>
  <c:chart>
    <c:title>
      <c:tx>
        <c:rich>
          <a:bodyPr/>
          <a:lstStyle/>
          <a:p>
            <a:pPr>
              <a:defRPr/>
            </a:pPr>
            <a:r>
              <a:rPr lang="el-GR"/>
              <a:t>Απασχόληση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3339895013123375E-2"/>
          <c:y val="0.22690405365995919"/>
          <c:w val="0.50843569553805779"/>
          <c:h val="0.67791426071741034"/>
        </c:manualLayout>
      </c:layout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Φύλλο1!$A$38:$A$40</c:f>
              <c:strCache>
                <c:ptCount val="3"/>
                <c:pt idx="0">
                  <c:v>Μαθητής</c:v>
                </c:pt>
                <c:pt idx="1">
                  <c:v>Ιδιωτικός τομέας</c:v>
                </c:pt>
                <c:pt idx="2">
                  <c:v>Οικιακά</c:v>
                </c:pt>
              </c:strCache>
            </c:strRef>
          </c:cat>
          <c:val>
            <c:numRef>
              <c:f>Φύλλο1!$B$38:$B$40</c:f>
              <c:numCache>
                <c:formatCode>General</c:formatCode>
                <c:ptCount val="3"/>
                <c:pt idx="0">
                  <c:v>46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2400">
          <a:latin typeface="Century Gothic" pitchFamily="34" charset="0"/>
        </a:defRPr>
      </a:pPr>
      <a:endParaRPr lang="el-GR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2"/>
  <c:chart>
    <c:title>
      <c:tx>
        <c:rich>
          <a:bodyPr/>
          <a:lstStyle/>
          <a:p>
            <a:pPr>
              <a:defRPr/>
            </a:pPr>
            <a:r>
              <a:rPr lang="el-GR"/>
              <a:t>Θεωρείτε ότι η γνώση της ιστορίας είναι σημαντική για τον άνθρωπο;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delete val="1"/>
            </c:dLbl>
            <c:showPercent val="1"/>
            <c:showLeaderLines val="1"/>
          </c:dLbls>
          <c:cat>
            <c:strRef>
              <c:f>Φύλλο1!$A$55:$A$59</c:f>
              <c:strCache>
                <c:ptCount val="5"/>
                <c:pt idx="0">
                  <c:v>Καθόλου</c:v>
                </c:pt>
                <c:pt idx="1">
                  <c:v>Ελάχιστα</c:v>
                </c:pt>
                <c:pt idx="2">
                  <c:v>Λίγο</c:v>
                </c:pt>
                <c:pt idx="3">
                  <c:v>Αρκετά</c:v>
                </c:pt>
                <c:pt idx="4">
                  <c:v>Πολύ</c:v>
                </c:pt>
              </c:strCache>
            </c:strRef>
          </c:cat>
          <c:val>
            <c:numRef>
              <c:f>Φύλλο1!$B$55:$B$59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15</c:v>
                </c:pt>
                <c:pt idx="4">
                  <c:v>29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2800">
          <a:latin typeface="Century Gothic" pitchFamily="34" charset="0"/>
        </a:defRPr>
      </a:pPr>
      <a:endParaRPr lang="el-GR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2"/>
  <c:chart>
    <c:title>
      <c:tx>
        <c:rich>
          <a:bodyPr/>
          <a:lstStyle/>
          <a:p>
            <a:pPr>
              <a:defRPr/>
            </a:pPr>
            <a:r>
              <a:rPr lang="el-GR"/>
              <a:t>Πόσο καλά πιστεύετε ότι γνωρίζετε την ιστορία του τόπου σας;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delete val="1"/>
            </c:dLbl>
            <c:showPercent val="1"/>
            <c:showLeaderLines val="1"/>
          </c:dLbls>
          <c:cat>
            <c:strRef>
              <c:f>Φύλλο1!$A$71:$A$75</c:f>
              <c:strCache>
                <c:ptCount val="5"/>
                <c:pt idx="0">
                  <c:v>Καθόλου</c:v>
                </c:pt>
                <c:pt idx="1">
                  <c:v>Ελάχιστα</c:v>
                </c:pt>
                <c:pt idx="2">
                  <c:v>Λίγο </c:v>
                </c:pt>
                <c:pt idx="3">
                  <c:v>Αρκετά</c:v>
                </c:pt>
                <c:pt idx="4">
                  <c:v>Πολύ</c:v>
                </c:pt>
              </c:strCache>
            </c:strRef>
          </c:cat>
          <c:val>
            <c:numRef>
              <c:f>Φύλλο1!$B$71:$B$75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22</c:v>
                </c:pt>
                <c:pt idx="3">
                  <c:v>15</c:v>
                </c:pt>
                <c:pt idx="4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2000">
          <a:latin typeface="Century Gothic" pitchFamily="34" charset="0"/>
        </a:defRPr>
      </a:pPr>
      <a:endParaRPr lang="el-GR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2"/>
  <c:chart>
    <c:title>
      <c:tx>
        <c:rich>
          <a:bodyPr/>
          <a:lstStyle/>
          <a:p>
            <a:pPr>
              <a:defRPr/>
            </a:pPr>
            <a:r>
              <a:rPr lang="el-GR"/>
              <a:t>Λέγεται ότι η ιστορία είναι ένα μέσο για την ανακάλυψη της αλήθειας. Συμφωνείτε;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delete val="1"/>
            </c:dLbl>
            <c:showPercent val="1"/>
            <c:showLeaderLines val="1"/>
          </c:dLbls>
          <c:cat>
            <c:strRef>
              <c:f>Φύλλο1!$A$87:$A$90</c:f>
              <c:strCache>
                <c:ptCount val="4"/>
                <c:pt idx="0">
                  <c:v>Καθόλου</c:v>
                </c:pt>
                <c:pt idx="1">
                  <c:v>Λίγο</c:v>
                </c:pt>
                <c:pt idx="2">
                  <c:v>Αρκετά</c:v>
                </c:pt>
                <c:pt idx="3">
                  <c:v>Πολύ</c:v>
                </c:pt>
              </c:strCache>
            </c:strRef>
          </c:cat>
          <c:val>
            <c:numRef>
              <c:f>Φύλλο1!$B$87:$B$90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23</c:v>
                </c:pt>
                <c:pt idx="3">
                  <c:v>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spPr>
    <a:gradFill>
      <a:gsLst>
        <a:gs pos="0">
          <a:schemeClr val="accent5">
            <a:lumMod val="75000"/>
          </a:scheme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2400">
          <a:latin typeface="Century Gothic" pitchFamily="34" charset="0"/>
        </a:defRPr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42"/>
  <c:chart>
    <c:title>
      <c:tx>
        <c:rich>
          <a:bodyPr/>
          <a:lstStyle/>
          <a:p>
            <a:pPr>
              <a:defRPr/>
            </a:pPr>
            <a:r>
              <a:rPr lang="el-GR"/>
              <a:t>Συμφωνείτε με την άποψη ότι η ιστορία επαναλαμβάνεται;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Φύλλο1!$A$108:$A$110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Δεν γνωρίζω</c:v>
                </c:pt>
              </c:strCache>
            </c:strRef>
          </c:cat>
          <c:val>
            <c:numRef>
              <c:f>Φύλλο1!$B$108:$B$110</c:f>
              <c:numCache>
                <c:formatCode>General</c:formatCode>
                <c:ptCount val="3"/>
                <c:pt idx="0">
                  <c:v>45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2000">
          <a:latin typeface="Century Gothic" pitchFamily="34" charset="0"/>
        </a:defRPr>
      </a:pPr>
      <a:endParaRPr lang="el-GR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42"/>
  <c:chart>
    <c:title>
      <c:tx>
        <c:rich>
          <a:bodyPr/>
          <a:lstStyle/>
          <a:p>
            <a:pPr>
              <a:defRPr/>
            </a:pPr>
            <a:r>
              <a:rPr lang="el-GR"/>
              <a:t>Είναι σημαντικό για τον άνθρωπο να ασχολείται με την ιστορία του τόπου του;</a:t>
            </a:r>
          </a:p>
        </c:rich>
      </c:tx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Φύλλο1!$A$126:$A$130</c:f>
              <c:strCache>
                <c:ptCount val="5"/>
                <c:pt idx="0">
                  <c:v>Καθόλου</c:v>
                </c:pt>
                <c:pt idx="1">
                  <c:v>Ελάχιστα</c:v>
                </c:pt>
                <c:pt idx="2">
                  <c:v>Λίγο</c:v>
                </c:pt>
                <c:pt idx="3">
                  <c:v>Αρκετά</c:v>
                </c:pt>
                <c:pt idx="4">
                  <c:v>Πολύ</c:v>
                </c:pt>
              </c:strCache>
            </c:strRef>
          </c:cat>
          <c:val>
            <c:numRef>
              <c:f>Φύλλο1!$B$126:$B$130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21</c:v>
                </c:pt>
                <c:pt idx="4">
                  <c:v>13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2400">
          <a:latin typeface="Century Gothic" pitchFamily="34" charset="0"/>
        </a:defRPr>
      </a:pPr>
      <a:endParaRPr lang="el-GR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42"/>
  <c:chart>
    <c:title>
      <c:tx>
        <c:rich>
          <a:bodyPr/>
          <a:lstStyle/>
          <a:p>
            <a:pPr>
              <a:defRPr/>
            </a:pPr>
            <a:r>
              <a:rPr lang="el-GR"/>
              <a:t>Ποιο θεωρείτε το σημαντικότερο γεγονός στην ιστορία της Ζακύνθου</a:t>
            </a:r>
            <a:r>
              <a:rPr lang="en-US"/>
              <a:t>;</a:t>
            </a:r>
            <a:endParaRPr lang="el-GR"/>
          </a:p>
        </c:rich>
      </c:tx>
    </c:title>
    <c:plotArea>
      <c:layout>
        <c:manualLayout>
          <c:layoutTarget val="inner"/>
          <c:xMode val="edge"/>
          <c:yMode val="edge"/>
          <c:x val="5.318647307814852E-2"/>
          <c:y val="0.2748830205748094"/>
          <c:w val="0.54422567121306364"/>
          <c:h val="0.64048327292421781"/>
        </c:manualLayout>
      </c:layout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Φύλλο1!$A$146:$A$153</c:f>
              <c:strCache>
                <c:ptCount val="8"/>
                <c:pt idx="0">
                  <c:v>Άγιος Διονύσιος</c:v>
                </c:pt>
                <c:pt idx="1">
                  <c:v>Σεισμός του '53</c:v>
                </c:pt>
                <c:pt idx="2">
                  <c:v>Ένωση των Επτανήσων</c:v>
                </c:pt>
                <c:pt idx="3">
                  <c:v>Εθνικός Ύμνος</c:v>
                </c:pt>
                <c:pt idx="4">
                  <c:v>Κάψιμο του χρυσού βιβλίου</c:v>
                </c:pt>
                <c:pt idx="5">
                  <c:v>Διονύσιος Σολωμός</c:v>
                </c:pt>
                <c:pt idx="6">
                  <c:v>Ενετοκρατία</c:v>
                </c:pt>
                <c:pt idx="7">
                  <c:v>Άκυρο/Κενό</c:v>
                </c:pt>
              </c:strCache>
            </c:strRef>
          </c:cat>
          <c:val>
            <c:numRef>
              <c:f>Φύλλο1!$B$146:$B$153</c:f>
              <c:numCache>
                <c:formatCode>General</c:formatCode>
                <c:ptCount val="8"/>
                <c:pt idx="0">
                  <c:v>2</c:v>
                </c:pt>
                <c:pt idx="1">
                  <c:v>8</c:v>
                </c:pt>
                <c:pt idx="2">
                  <c:v>14</c:v>
                </c:pt>
                <c:pt idx="3">
                  <c:v>5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  <c:pt idx="7">
                  <c:v>13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2000">
          <a:latin typeface="Century Gothic" pitchFamily="34" charset="0"/>
        </a:defRPr>
      </a:pPr>
      <a:endParaRPr lang="el-GR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782B-477D-4C42-852F-287983B63968}" type="datetimeFigureOut">
              <a:rPr lang="el-GR" smtClean="0"/>
              <a:pPr/>
              <a:t>15/5/2014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2A77-EECA-49CE-BEE8-7F549D3DBE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782B-477D-4C42-852F-287983B63968}" type="datetimeFigureOut">
              <a:rPr lang="el-GR" smtClean="0"/>
              <a:pPr/>
              <a:t>15/5/2014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2A77-EECA-49CE-BEE8-7F549D3DBE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782B-477D-4C42-852F-287983B63968}" type="datetimeFigureOut">
              <a:rPr lang="el-GR" smtClean="0"/>
              <a:pPr/>
              <a:t>15/5/2014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2A77-EECA-49CE-BEE8-7F549D3DBE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782B-477D-4C42-852F-287983B63968}" type="datetimeFigureOut">
              <a:rPr lang="el-GR" smtClean="0"/>
              <a:pPr/>
              <a:t>15/5/2014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2A77-EECA-49CE-BEE8-7F549D3DBE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782B-477D-4C42-852F-287983B63968}" type="datetimeFigureOut">
              <a:rPr lang="el-GR" smtClean="0"/>
              <a:pPr/>
              <a:t>15/5/2014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2A77-EECA-49CE-BEE8-7F549D3DBE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782B-477D-4C42-852F-287983B63968}" type="datetimeFigureOut">
              <a:rPr lang="el-GR" smtClean="0"/>
              <a:pPr/>
              <a:t>15/5/2014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2A77-EECA-49CE-BEE8-7F549D3DBE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782B-477D-4C42-852F-287983B63968}" type="datetimeFigureOut">
              <a:rPr lang="el-GR" smtClean="0"/>
              <a:pPr/>
              <a:t>15/5/2014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2A77-EECA-49CE-BEE8-7F549D3DBE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782B-477D-4C42-852F-287983B63968}" type="datetimeFigureOut">
              <a:rPr lang="el-GR" smtClean="0"/>
              <a:pPr/>
              <a:t>15/5/2014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2A77-EECA-49CE-BEE8-7F549D3DBE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782B-477D-4C42-852F-287983B63968}" type="datetimeFigureOut">
              <a:rPr lang="el-GR" smtClean="0"/>
              <a:pPr/>
              <a:t>15/5/2014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2A77-EECA-49CE-BEE8-7F549D3DBE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782B-477D-4C42-852F-287983B63968}" type="datetimeFigureOut">
              <a:rPr lang="el-GR" smtClean="0"/>
              <a:pPr/>
              <a:t>15/5/2014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2A77-EECA-49CE-BEE8-7F549D3DBE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782B-477D-4C42-852F-287983B63968}" type="datetimeFigureOut">
              <a:rPr lang="el-GR" smtClean="0"/>
              <a:pPr/>
              <a:t>15/5/2014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2A77-EECA-49CE-BEE8-7F549D3DBE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1782B-477D-4C42-852F-287983B63968}" type="datetimeFigureOut">
              <a:rPr lang="el-GR" smtClean="0"/>
              <a:pPr/>
              <a:t>15/5/2014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22A77-EECA-49CE-BEE8-7F549D3DBE0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Έρευνα με ερωτηματολόγια σε μαθητές και σε προσωπικό του Γενικού Λυκείου </a:t>
            </a:r>
            <a:r>
              <a:rPr lang="el-GR" sz="2000" dirty="0" err="1" smtClean="0"/>
              <a:t>Κατασταρίου</a:t>
            </a:r>
            <a:endParaRPr lang="el-GR" sz="2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 b="1" i="1" dirty="0" smtClean="0"/>
              <a:t>Θέμα : Η γνώση της τοπικής Ιστορίας. </a:t>
            </a:r>
            <a:endParaRPr lang="el-GR" sz="24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9 - Γράφη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0 - Γράφη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1 - Γράφη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2 - Γράφη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3 - Γράφη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1 - Γράφη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- Γράφη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- Γράφη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4 - Γράφη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5 - Γράφη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6 - Γράφη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7 - Γράφη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8 - Γράφη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142</Words>
  <Application>Microsoft Office PowerPoint</Application>
  <PresentationFormat>Προβολή στην οθόνη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Έρευνα με ερωτηματολόγια σε μαθητές και σε προσωπικό του Γενικού Λυκείου Κατασταρίου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Μαρία</dc:creator>
  <cp:lastModifiedBy>Your User Name</cp:lastModifiedBy>
  <cp:revision>4</cp:revision>
  <dcterms:created xsi:type="dcterms:W3CDTF">2014-05-08T20:01:42Z</dcterms:created>
  <dcterms:modified xsi:type="dcterms:W3CDTF">2014-05-15T08:51:57Z</dcterms:modified>
</cp:coreProperties>
</file>